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979" r:id="rId1"/>
  </p:sldMasterIdLst>
  <p:notesMasterIdLst>
    <p:notesMasterId r:id="rId32"/>
  </p:notesMasterIdLst>
  <p:sldIdLst>
    <p:sldId id="256" r:id="rId2"/>
    <p:sldId id="397" r:id="rId3"/>
    <p:sldId id="398" r:id="rId4"/>
    <p:sldId id="453" r:id="rId5"/>
    <p:sldId id="454" r:id="rId6"/>
    <p:sldId id="317" r:id="rId7"/>
    <p:sldId id="318" r:id="rId8"/>
    <p:sldId id="430" r:id="rId9"/>
    <p:sldId id="412" r:id="rId10"/>
    <p:sldId id="276" r:id="rId11"/>
    <p:sldId id="433" r:id="rId12"/>
    <p:sldId id="435" r:id="rId13"/>
    <p:sldId id="436" r:id="rId14"/>
    <p:sldId id="434" r:id="rId15"/>
    <p:sldId id="437" r:id="rId16"/>
    <p:sldId id="438" r:id="rId17"/>
    <p:sldId id="439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2" r:id="rId30"/>
    <p:sldId id="29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89A8"/>
    <a:srgbClr val="0A6D84"/>
    <a:srgbClr val="0D4063"/>
    <a:srgbClr val="0A304A"/>
    <a:srgbClr val="085B6E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72" y="72"/>
      </p:cViewPr>
      <p:guideLst>
        <p:guide orient="horz" pos="25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F8152-5B00-40A9-9AFF-A959B93C0FE2}" type="datetimeFigureOut">
              <a:rPr lang="pt-BR" smtClean="0"/>
              <a:t>05/10/2024</a:t>
            </a:fld>
            <a:endParaRPr lang="pt-B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pt-B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3157F1-6F56-4D3F-B5B4-04E8626976C8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170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157F1-6F56-4D3F-B5B4-04E8626976C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08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15978-9C55-43AF-8462-17C7B18837B5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44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90E0-488F-449D-AB48-83B7BFE272F7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72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7F454-86FC-46EE-943F-F3686C25D408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48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AD1A7-9446-4725-A148-1249182A10C2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0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1B85A-4915-442B-BF48-EBBE8D4B8E61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4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77296DF-D8BF-463C-85E8-BC0971399A6C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BDC8-CFB0-4114-984C-901C9E07A579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5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BB4C-6A22-4673-B080-2DDE786B4899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0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85285-1E02-4E0D-A133-7274BEFF5043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61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724E-6FE2-490F-A8AE-0434CD91F960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00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C294-0132-472F-B0EA-1497BDFE47E3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1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9F57-C0A0-4FD8-ACB9-E1201489787B}" type="datetime1">
              <a:rPr lang="en-US" smtClean="0"/>
              <a:t>10/5/2024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2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DA56FE2-EC22-4723-8CEB-26576D4FCB9A}" type="datetime1">
              <a:rPr lang="en-US" smtClean="0"/>
              <a:t>10/5/2024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58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iae.it/it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47897" y="1335541"/>
            <a:ext cx="8646824" cy="2943986"/>
          </a:xfrm>
        </p:spPr>
        <p:txBody>
          <a:bodyPr/>
          <a:lstStyle/>
          <a:p>
            <a:br>
              <a:rPr lang="it-IT" b="1" cap="small" dirty="0"/>
            </a:br>
            <a:br>
              <a:rPr lang="it-IT" b="1" cap="small" dirty="0"/>
            </a:br>
            <a:r>
              <a:rPr lang="it-IT" sz="4000" b="1" cap="small" dirty="0"/>
              <a:t>LIBERTA DI ESPRESSIONE </a:t>
            </a:r>
            <a:br>
              <a:rPr lang="it-IT" sz="4000" b="1" cap="small" dirty="0"/>
            </a:br>
            <a:r>
              <a:rPr lang="it-IT" sz="4000" b="1" cap="small" dirty="0"/>
              <a:t>E  PLURALISMO DELL’INFORMAZIONE </a:t>
            </a:r>
            <a:br>
              <a:rPr lang="it-IT" sz="4400" b="1" cap="small" dirty="0"/>
            </a:br>
            <a:r>
              <a:rPr lang="it-IT" sz="4400" b="1" cap="small" dirty="0"/>
              <a:t>il sostegno all’editoria in </a:t>
            </a:r>
            <a:r>
              <a:rPr lang="it-IT" sz="4400" b="1" cap="small" dirty="0" err="1"/>
              <a:t>italia</a:t>
            </a:r>
            <a:r>
              <a:rPr lang="it-IT" sz="4400" b="1" cap="small" dirty="0"/>
              <a:t> e in </a:t>
            </a:r>
            <a:r>
              <a:rPr lang="it-IT" sz="4400" b="1" cap="small" dirty="0" err="1"/>
              <a:t>europa</a:t>
            </a:r>
            <a:br>
              <a:rPr lang="it-IT" sz="4400" b="1" cap="small" dirty="0"/>
            </a:br>
            <a:br>
              <a:rPr lang="it-IT" b="1" cap="small" dirty="0"/>
            </a:br>
            <a:endParaRPr lang="it-IT" b="1" cap="small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81641" y="4718754"/>
            <a:ext cx="7536218" cy="1947333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0A304A"/>
                </a:solidFill>
              </a:rPr>
              <a:t>LUMSA - LIBERA UNIVERSITA’ MARIA SANTISSIMA ASSUNTA</a:t>
            </a:r>
          </a:p>
          <a:p>
            <a:r>
              <a:rPr lang="it-IT" sz="2400" dirty="0">
                <a:solidFill>
                  <a:srgbClr val="0A304A"/>
                </a:solidFill>
              </a:rPr>
              <a:t>ROMA, 7-8 OTTOBRE 2024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153422" y="5847644"/>
            <a:ext cx="1038578" cy="1010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512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2729" y="1928617"/>
            <a:ext cx="9869423" cy="4934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</a:rPr>
              <a:t>La scelta del legislatore italiano di supportare l’informazione, in modo diretto e indiretto, è tutt’altro che un unicum, come ha dimostrato: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latin typeface="Calibri" panose="020F0502020204030204" pitchFamily="34" charset="0"/>
              </a:rPr>
              <a:t> il </a:t>
            </a:r>
            <a:r>
              <a:rPr lang="it-IT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Rapporto pubblicato a fine 2021 dal Dipartimento per l’Editoria (DIE</a:t>
            </a:r>
            <a:r>
              <a:rPr lang="it-IT" sz="2400" dirty="0">
                <a:latin typeface="Calibri" panose="020F0502020204030204" pitchFamily="34" charset="0"/>
              </a:rPr>
              <a:t>), che effettua uno studio comparativo con «</a:t>
            </a:r>
            <a:r>
              <a:rPr lang="it-IT" sz="2400" i="1" dirty="0">
                <a:latin typeface="Calibri" panose="020F0502020204030204" pitchFamily="34" charset="0"/>
              </a:rPr>
              <a:t>altri paesi europei di consolidata tradizione democratica</a:t>
            </a:r>
            <a:r>
              <a:rPr lang="it-IT" sz="2400" dirty="0">
                <a:latin typeface="Calibri" panose="020F0502020204030204" pitchFamily="34" charset="0"/>
              </a:rPr>
              <a:t>»;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latin typeface="Calibri" panose="020F0502020204030204" pitchFamily="34" charset="0"/>
              </a:rPr>
              <a:t>la classifica del </a:t>
            </a:r>
            <a:r>
              <a:rPr lang="it-IT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World Press Freedom Index sulla libertà di stampa</a:t>
            </a:r>
            <a:r>
              <a:rPr lang="it-IT" sz="2400" dirty="0">
                <a:latin typeface="Calibri" panose="020F0502020204030204" pitchFamily="34" charset="0"/>
              </a:rPr>
              <a:t>, che vede ai primi posti i Paesi del Nord Europa e, più in generale, l’Europa, in cui la presenza del sostegno pubblico all’informazione è forte ed articolata.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it-IT" sz="2400" dirty="0">
              <a:effectLst/>
              <a:ea typeface="Times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ADEA96E5-2B1F-4964-96F5-FA13D925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</a:t>
            </a:r>
          </a:p>
          <a:p>
            <a:endParaRPr lang="en-US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01620E-D00A-4F20-93D2-258F6182D71A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DCE4D35-ED5B-412E-8FD8-DBA40C8BB753}"/>
              </a:ext>
            </a:extLst>
          </p:cNvPr>
          <p:cNvSpPr txBox="1">
            <a:spLocks/>
          </p:cNvSpPr>
          <p:nvPr/>
        </p:nvSpPr>
        <p:spPr>
          <a:xfrm>
            <a:off x="1252728" y="64820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Confronto europeo</a:t>
            </a:r>
          </a:p>
        </p:txBody>
      </p:sp>
    </p:spTree>
    <p:extLst>
      <p:ext uri="{BB962C8B-B14F-4D97-AF65-F5344CB8AC3E}">
        <p14:creationId xmlns:p14="http://schemas.microsoft.com/office/powerpoint/2010/main" val="2713829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2729" y="1928617"/>
            <a:ext cx="9869423" cy="521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/>
          </a:p>
          <a:p>
            <a:pPr algn="just"/>
            <a:r>
              <a:rPr lang="it-IT" sz="2800" dirty="0"/>
              <a:t>L’Unesco, per sottolineare l’importanza, in un sistema democratico, della </a:t>
            </a:r>
            <a:r>
              <a:rPr lang="it-IT" sz="2800" b="1" dirty="0">
                <a:solidFill>
                  <a:srgbClr val="0070C0"/>
                </a:solidFill>
              </a:rPr>
              <a:t>libera informazione</a:t>
            </a:r>
            <a:r>
              <a:rPr lang="it-IT" sz="2800" dirty="0"/>
              <a:t>, suole richiamare una icastica affermazione dell’economista statunitense Joseph Stiglitz: </a:t>
            </a:r>
          </a:p>
          <a:p>
            <a:pPr algn="just"/>
            <a:endParaRPr lang="it-IT" sz="2800" dirty="0"/>
          </a:p>
          <a:p>
            <a:pPr algn="just"/>
            <a:r>
              <a:rPr lang="it-IT" sz="2800" dirty="0"/>
              <a:t>“</a:t>
            </a:r>
            <a:r>
              <a:rPr lang="it-IT" sz="2800" i="1" dirty="0"/>
              <a:t>L’informazione è un </a:t>
            </a:r>
            <a:r>
              <a:rPr lang="it-IT" sz="2800" b="1" i="1" dirty="0">
                <a:solidFill>
                  <a:srgbClr val="0070C0"/>
                </a:solidFill>
              </a:rPr>
              <a:t>bene pubblico </a:t>
            </a:r>
            <a:r>
              <a:rPr lang="it-IT" sz="2800" i="1" dirty="0"/>
              <a:t>[…] e in quanto bene pubblico ha bisogno del </a:t>
            </a:r>
            <a:r>
              <a:rPr lang="it-IT" sz="2800" b="1" i="1" dirty="0">
                <a:solidFill>
                  <a:srgbClr val="0070C0"/>
                </a:solidFill>
              </a:rPr>
              <a:t>sostegno pubblico</a:t>
            </a:r>
            <a:r>
              <a:rPr lang="it-IT" sz="2800" dirty="0"/>
              <a:t>”.</a:t>
            </a:r>
          </a:p>
          <a:p>
            <a:pPr algn="just"/>
            <a:br>
              <a:rPr lang="it-IT" sz="2800" dirty="0"/>
            </a:br>
            <a:endParaRPr lang="it-IT" sz="2800" dirty="0"/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ADEA96E5-2B1F-4964-96F5-FA13D925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01620E-D00A-4F20-93D2-258F6182D71A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DCE4D35-ED5B-412E-8FD8-DBA40C8BB753}"/>
              </a:ext>
            </a:extLst>
          </p:cNvPr>
          <p:cNvSpPr txBox="1">
            <a:spLocks/>
          </p:cNvSpPr>
          <p:nvPr/>
        </p:nvSpPr>
        <p:spPr>
          <a:xfrm>
            <a:off x="1252728" y="64820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L’informazione è un bene pubblico?</a:t>
            </a:r>
          </a:p>
        </p:txBody>
      </p:sp>
    </p:spTree>
    <p:extLst>
      <p:ext uri="{BB962C8B-B14F-4D97-AF65-F5344CB8AC3E}">
        <p14:creationId xmlns:p14="http://schemas.microsoft.com/office/powerpoint/2010/main" val="23862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2729" y="1928617"/>
            <a:ext cx="9869423" cy="527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/>
          </a:p>
          <a:p>
            <a:pPr algn="just"/>
            <a:r>
              <a:rPr lang="it-IT" sz="2000" dirty="0"/>
              <a:t>In Italia, per un certo periodo, si è imposta una corrente di pensiero tesa a “</a:t>
            </a:r>
            <a:r>
              <a:rPr lang="it-IT" sz="2000" b="1" dirty="0">
                <a:solidFill>
                  <a:srgbClr val="0070C0"/>
                </a:solidFill>
              </a:rPr>
              <a:t>delegittimare</a:t>
            </a:r>
            <a:r>
              <a:rPr lang="it-IT" sz="2000" dirty="0"/>
              <a:t>” le misure di sostegno pubblico al sistema dell’informazione, con 2 argomenti: </a:t>
            </a:r>
          </a:p>
          <a:p>
            <a:pPr algn="just"/>
            <a:endParaRPr lang="it-IT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000" dirty="0"/>
              <a:t>da un lato, che l’afflusso di risorse pubbliche al sistema editoriale rappresenterebbe un condizionamento per chi dovrebbe essere libero di svolgere la </a:t>
            </a:r>
            <a:r>
              <a:rPr lang="it-IT" sz="2000" b="1" dirty="0">
                <a:solidFill>
                  <a:srgbClr val="0070C0"/>
                </a:solidFill>
              </a:rPr>
              <a:t>funzione di </a:t>
            </a:r>
            <a:r>
              <a:rPr lang="it-IT" sz="2000" b="1" i="1" dirty="0" err="1">
                <a:solidFill>
                  <a:srgbClr val="0070C0"/>
                </a:solidFill>
              </a:rPr>
              <a:t>watch</a:t>
            </a:r>
            <a:r>
              <a:rPr lang="it-IT" sz="2000" b="1" i="1" dirty="0">
                <a:solidFill>
                  <a:srgbClr val="0070C0"/>
                </a:solidFill>
              </a:rPr>
              <a:t> dog </a:t>
            </a:r>
            <a:r>
              <a:rPr lang="it-IT" sz="2000" dirty="0"/>
              <a:t>a tutela della democrazia e del pluralismo delle opinioni;</a:t>
            </a:r>
          </a:p>
          <a:p>
            <a:pPr algn="just"/>
            <a:endParaRPr lang="it-IT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000" dirty="0"/>
              <a:t>dall’altro, che la spesa volta a sostenere il pluralismo dell’informazione </a:t>
            </a:r>
            <a:r>
              <a:rPr lang="it-IT" sz="2000" b="1" dirty="0">
                <a:solidFill>
                  <a:srgbClr val="0070C0"/>
                </a:solidFill>
              </a:rPr>
              <a:t>non potrebbe essere considerata essenziale</a:t>
            </a:r>
            <a:r>
              <a:rPr lang="it-IT" sz="2000" dirty="0"/>
              <a:t>, in quanto estranea all’ambito tipico delle attività di carattere pubblicistico.</a:t>
            </a:r>
          </a:p>
          <a:p>
            <a:pPr algn="just"/>
            <a:br>
              <a:rPr lang="it-IT" sz="2800" dirty="0"/>
            </a:br>
            <a:endParaRPr lang="it-IT" sz="2800" dirty="0"/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ADEA96E5-2B1F-4964-96F5-FA13D925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01620E-D00A-4F20-93D2-258F6182D71A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DCE4D35-ED5B-412E-8FD8-DBA40C8BB753}"/>
              </a:ext>
            </a:extLst>
          </p:cNvPr>
          <p:cNvSpPr txBox="1">
            <a:spLocks/>
          </p:cNvSpPr>
          <p:nvPr/>
        </p:nvSpPr>
        <p:spPr>
          <a:xfrm>
            <a:off x="1252728" y="64820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Critiche all’intervento pubblico</a:t>
            </a:r>
          </a:p>
        </p:txBody>
      </p:sp>
    </p:spTree>
    <p:extLst>
      <p:ext uri="{BB962C8B-B14F-4D97-AF65-F5344CB8AC3E}">
        <p14:creationId xmlns:p14="http://schemas.microsoft.com/office/powerpoint/2010/main" val="379540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2729" y="1928617"/>
            <a:ext cx="9869423" cy="50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/>
          </a:p>
          <a:p>
            <a:pPr algn="l"/>
            <a:r>
              <a:rPr lang="it-IT" sz="2400" b="1" dirty="0">
                <a:solidFill>
                  <a:srgbClr val="0070C0"/>
                </a:solidFill>
              </a:rPr>
              <a:t>Comparazione </a:t>
            </a:r>
            <a:r>
              <a:rPr lang="it-IT" sz="2400" dirty="0"/>
              <a:t>con altri Paesi europei, «ispirata» da:</a:t>
            </a:r>
          </a:p>
          <a:p>
            <a:pPr algn="l"/>
            <a:endParaRPr lang="it-IT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400" dirty="0"/>
              <a:t>uno studio condotto dall’Università di Oxford, mai pubblicato e tradotto in Italia, secondo cui “…</a:t>
            </a:r>
            <a:r>
              <a:rPr lang="it-IT" sz="2400" i="1" dirty="0"/>
              <a:t>il totale del sostegno pubblico ai media, misurato in euro </a:t>
            </a:r>
            <a:r>
              <a:rPr lang="it-IT" sz="2400" b="1" i="1" dirty="0">
                <a:solidFill>
                  <a:srgbClr val="0070C0"/>
                </a:solidFill>
              </a:rPr>
              <a:t>pro capite </a:t>
            </a:r>
            <a:r>
              <a:rPr lang="it-IT" sz="2400" i="1" dirty="0"/>
              <a:t>annuo, va da un massimo di </a:t>
            </a:r>
            <a:r>
              <a:rPr lang="it-IT" sz="2400" b="1" i="1" dirty="0">
                <a:solidFill>
                  <a:srgbClr val="0070C0"/>
                </a:solidFill>
              </a:rPr>
              <a:t>130,7 euro in Finlandia </a:t>
            </a:r>
            <a:r>
              <a:rPr lang="it-IT" sz="2400" i="1" dirty="0"/>
              <a:t>ad un minimo di </a:t>
            </a:r>
            <a:r>
              <a:rPr lang="it-IT" sz="2400" b="1" i="1" dirty="0">
                <a:solidFill>
                  <a:srgbClr val="0070C0"/>
                </a:solidFill>
              </a:rPr>
              <a:t>43,1 euro in Italia</a:t>
            </a:r>
            <a:r>
              <a:rPr lang="it-IT" sz="2400" dirty="0"/>
              <a:t>…”;</a:t>
            </a:r>
          </a:p>
          <a:p>
            <a:pPr algn="l"/>
            <a:endParaRPr lang="it-IT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400" dirty="0"/>
              <a:t>classifica del </a:t>
            </a:r>
            <a:r>
              <a:rPr lang="it-IT" sz="2400" b="1" dirty="0">
                <a:solidFill>
                  <a:srgbClr val="0070C0"/>
                </a:solidFill>
              </a:rPr>
              <a:t>World Press Freedom Index sulla libertà di stampa</a:t>
            </a:r>
            <a:r>
              <a:rPr lang="it-IT" sz="2400" dirty="0"/>
              <a:t>, che vede ai primi posti i Paesi del Nord Europa, in cui la presenza del sostegno pubblico all’informazione è forte ed articolata.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ADEA96E5-2B1F-4964-96F5-FA13D925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01620E-D00A-4F20-93D2-258F6182D71A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DCE4D35-ED5B-412E-8FD8-DBA40C8BB753}"/>
              </a:ext>
            </a:extLst>
          </p:cNvPr>
          <p:cNvSpPr txBox="1">
            <a:spLocks/>
          </p:cNvSpPr>
          <p:nvPr/>
        </p:nvSpPr>
        <p:spPr>
          <a:xfrm>
            <a:off x="1252728" y="64820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Report del DIE: </a:t>
            </a:r>
            <a:r>
              <a:rPr lang="it-IT" i="1" dirty="0"/>
              <a:t>Politiche di sostegno pubblico a confronto</a:t>
            </a:r>
          </a:p>
        </p:txBody>
      </p:sp>
    </p:spTree>
    <p:extLst>
      <p:ext uri="{BB962C8B-B14F-4D97-AF65-F5344CB8AC3E}">
        <p14:creationId xmlns:p14="http://schemas.microsoft.com/office/powerpoint/2010/main" val="90276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2729" y="1928617"/>
            <a:ext cx="9869423" cy="515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/>
          </a:p>
          <a:p>
            <a:r>
              <a:rPr lang="it-IT" sz="2800" dirty="0"/>
              <a:t>A diretto supporto del Presidente del Consiglio, è la struttura di governo politico in materia di Informazione ed Editoria per:</a:t>
            </a:r>
          </a:p>
          <a:p>
            <a:endParaRPr lang="it-IT" sz="28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dirty="0"/>
              <a:t>il coordinamento delle attività di </a:t>
            </a:r>
            <a:r>
              <a:rPr lang="it-IT" sz="2800" b="1" dirty="0">
                <a:solidFill>
                  <a:srgbClr val="0070C0"/>
                </a:solidFill>
              </a:rPr>
              <a:t>comunicazione istituzionale</a:t>
            </a:r>
            <a:r>
              <a:rPr lang="it-IT" sz="2800" dirty="0"/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dirty="0"/>
              <a:t>la promozione delle </a:t>
            </a:r>
            <a:r>
              <a:rPr lang="it-IT" sz="2800" b="1" dirty="0">
                <a:solidFill>
                  <a:srgbClr val="0070C0"/>
                </a:solidFill>
              </a:rPr>
              <a:t>politiche di sostegno all'editoria </a:t>
            </a:r>
            <a:r>
              <a:rPr lang="it-IT" sz="2800" dirty="0"/>
              <a:t>ed ai prodotti editoriali;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dirty="0"/>
              <a:t>il coordinamento delle attività volte alla </a:t>
            </a:r>
            <a:r>
              <a:rPr lang="it-IT" sz="2800" b="1" dirty="0">
                <a:solidFill>
                  <a:srgbClr val="0070C0"/>
                </a:solidFill>
              </a:rPr>
              <a:t>tutela del diritto d'autore.</a:t>
            </a:r>
            <a:br>
              <a:rPr lang="it-IT" sz="2400" dirty="0"/>
            </a:br>
            <a:endParaRPr lang="it-IT" sz="2400" dirty="0">
              <a:effectLst/>
              <a:ea typeface="Times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ADEA96E5-2B1F-4964-96F5-FA13D925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01620E-D00A-4F20-93D2-258F6182D71A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DCE4D35-ED5B-412E-8FD8-DBA40C8BB753}"/>
              </a:ext>
            </a:extLst>
          </p:cNvPr>
          <p:cNvSpPr txBox="1">
            <a:spLocks/>
          </p:cNvSpPr>
          <p:nvPr/>
        </p:nvSpPr>
        <p:spPr>
          <a:xfrm>
            <a:off x="1252728" y="64820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Il Dipartimento per l’Informazione e l’Editoria (DIE)</a:t>
            </a:r>
          </a:p>
        </p:txBody>
      </p:sp>
    </p:spTree>
    <p:extLst>
      <p:ext uri="{BB962C8B-B14F-4D97-AF65-F5344CB8AC3E}">
        <p14:creationId xmlns:p14="http://schemas.microsoft.com/office/powerpoint/2010/main" val="377258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2729" y="1928617"/>
            <a:ext cx="9869423" cy="558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attività di </a:t>
            </a:r>
            <a:r>
              <a:rPr lang="it-IT" sz="2400" b="1" dirty="0">
                <a:solidFill>
                  <a:srgbClr val="0070C0"/>
                </a:solidFill>
              </a:rPr>
              <a:t>comunicazione istituzionale</a:t>
            </a:r>
            <a:r>
              <a:rPr lang="it-IT" sz="24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pubblicità e documentazione istituzionale, informazione, anche attraverso la stipula di convenzioni con le agenzie di stampa e con la RAI;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comunicazione diretta </a:t>
            </a:r>
            <a:r>
              <a:rPr lang="it-IT" sz="2400" b="1" dirty="0">
                <a:solidFill>
                  <a:srgbClr val="0070C0"/>
                </a:solidFill>
              </a:rPr>
              <a:t>al pubblico </a:t>
            </a:r>
            <a:r>
              <a:rPr lang="it-IT" sz="2400" dirty="0"/>
              <a:t>sulle attività della Presidenza e del Governo;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concessione dei premi alla cultura e per il rilascio dei lasciapassare stampa;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politiche di </a:t>
            </a:r>
            <a:r>
              <a:rPr lang="it-IT" sz="2400" b="1" dirty="0">
                <a:solidFill>
                  <a:srgbClr val="0070C0"/>
                </a:solidFill>
              </a:rPr>
              <a:t>sostegno</a:t>
            </a:r>
            <a:r>
              <a:rPr lang="it-IT" sz="2400" dirty="0"/>
              <a:t> all'editoria;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concessione alle imprese editoriali dei </a:t>
            </a:r>
            <a:r>
              <a:rPr lang="it-IT" sz="2400" b="1" dirty="0">
                <a:solidFill>
                  <a:srgbClr val="0070C0"/>
                </a:solidFill>
              </a:rPr>
              <a:t>contributi diretti e indiretti</a:t>
            </a:r>
            <a:r>
              <a:rPr lang="it-IT" sz="24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tutela del </a:t>
            </a:r>
            <a:r>
              <a:rPr lang="it-IT" sz="2400" b="1" dirty="0">
                <a:solidFill>
                  <a:srgbClr val="0070C0"/>
                </a:solidFill>
              </a:rPr>
              <a:t>diritto d'autore </a:t>
            </a:r>
            <a:r>
              <a:rPr lang="it-IT" sz="2400" dirty="0"/>
              <a:t>e contrasto alla </a:t>
            </a:r>
            <a:r>
              <a:rPr lang="it-IT" sz="2400" b="1" dirty="0">
                <a:solidFill>
                  <a:srgbClr val="0070C0"/>
                </a:solidFill>
              </a:rPr>
              <a:t>pirateria digitale </a:t>
            </a:r>
            <a:r>
              <a:rPr lang="it-IT" sz="2400" dirty="0"/>
              <a:t>e multimediale;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400" dirty="0"/>
              <a:t>vigilanza sulla Società italiana autori ed editori (</a:t>
            </a:r>
            <a:r>
              <a:rPr lang="it-IT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SIAE</a:t>
            </a:r>
            <a:r>
              <a:rPr lang="it-IT" sz="2400" dirty="0"/>
              <a:t>).</a:t>
            </a:r>
          </a:p>
          <a:p>
            <a:br>
              <a:rPr lang="it-IT" dirty="0"/>
            </a:br>
            <a:endParaRPr lang="it-IT" dirty="0">
              <a:effectLst/>
              <a:ea typeface="Times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ADEA96E5-2B1F-4964-96F5-FA13D925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01620E-D00A-4F20-93D2-258F6182D71A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DCE4D35-ED5B-412E-8FD8-DBA40C8BB753}"/>
              </a:ext>
            </a:extLst>
          </p:cNvPr>
          <p:cNvSpPr txBox="1">
            <a:spLocks/>
          </p:cNvSpPr>
          <p:nvPr/>
        </p:nvSpPr>
        <p:spPr>
          <a:xfrm>
            <a:off x="1252728" y="64820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Compiti del DIE</a:t>
            </a:r>
          </a:p>
        </p:txBody>
      </p:sp>
    </p:spTree>
    <p:extLst>
      <p:ext uri="{BB962C8B-B14F-4D97-AF65-F5344CB8AC3E}">
        <p14:creationId xmlns:p14="http://schemas.microsoft.com/office/powerpoint/2010/main" val="107411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2729" y="1928617"/>
            <a:ext cx="9869423" cy="496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800" dirty="0"/>
              <a:t>Il quadro di interventi pubblici </a:t>
            </a:r>
            <a:r>
              <a:rPr lang="it-IT" sz="2800" b="1" dirty="0">
                <a:solidFill>
                  <a:srgbClr val="0070C0"/>
                </a:solidFill>
              </a:rPr>
              <a:t>adottato in Italia </a:t>
            </a:r>
            <a:r>
              <a:rPr lang="it-IT" sz="2800" dirty="0"/>
              <a:t>a sostegno dell’editoria (sia </a:t>
            </a:r>
            <a:r>
              <a:rPr lang="it-IT" sz="2800" dirty="0" err="1"/>
              <a:t>pre</a:t>
            </a:r>
            <a:r>
              <a:rPr lang="it-IT" sz="2800" dirty="0"/>
              <a:t> che post pandemia ) si colloca all’interno di un </a:t>
            </a:r>
            <a:r>
              <a:rPr lang="it-IT" sz="2800" b="1" dirty="0">
                <a:solidFill>
                  <a:srgbClr val="0070C0"/>
                </a:solidFill>
              </a:rPr>
              <a:t>analogo panorama europeo.</a:t>
            </a:r>
            <a:endParaRPr lang="it-IT" sz="2800" dirty="0"/>
          </a:p>
          <a:p>
            <a:endParaRPr lang="it-IT" sz="28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t-IT" sz="2800" dirty="0"/>
              <a:t> A livello europeo, tutti gli interventi sono orientati alla </a:t>
            </a:r>
            <a:r>
              <a:rPr lang="it-IT" sz="2800" b="1" dirty="0">
                <a:solidFill>
                  <a:srgbClr val="0070C0"/>
                </a:solidFill>
              </a:rPr>
              <a:t>tutela del pluralismo e dell’indipendenza del settore editoriale</a:t>
            </a:r>
            <a:r>
              <a:rPr lang="it-IT" sz="2800" dirty="0"/>
              <a:t>, fattori per i quali un finanziamento di natura pubblica, specie dopo l’emergenza sanitaria, risulta quantomai </a:t>
            </a:r>
            <a:r>
              <a:rPr lang="it-IT" sz="2800" b="1" dirty="0">
                <a:solidFill>
                  <a:srgbClr val="0070C0"/>
                </a:solidFill>
              </a:rPr>
              <a:t>essenziale</a:t>
            </a:r>
            <a:r>
              <a:rPr lang="it-IT" sz="2800" dirty="0"/>
              <a:t>. </a:t>
            </a:r>
          </a:p>
          <a:p>
            <a:br>
              <a:rPr lang="it-IT" dirty="0"/>
            </a:br>
            <a:endParaRPr lang="it-IT" dirty="0">
              <a:effectLst/>
              <a:ea typeface="Times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ADEA96E5-2B1F-4964-96F5-FA13D925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01620E-D00A-4F20-93D2-258F6182D71A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DCE4D35-ED5B-412E-8FD8-DBA40C8BB753}"/>
              </a:ext>
            </a:extLst>
          </p:cNvPr>
          <p:cNvSpPr txBox="1">
            <a:spLocks/>
          </p:cNvSpPr>
          <p:nvPr/>
        </p:nvSpPr>
        <p:spPr>
          <a:xfrm>
            <a:off x="1252728" y="64820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Risultati del Rapporto del DIE</a:t>
            </a:r>
          </a:p>
        </p:txBody>
      </p:sp>
    </p:spTree>
    <p:extLst>
      <p:ext uri="{BB962C8B-B14F-4D97-AF65-F5344CB8AC3E}">
        <p14:creationId xmlns:p14="http://schemas.microsoft.com/office/powerpoint/2010/main" val="787306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2729" y="1928617"/>
            <a:ext cx="9869423" cy="5722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it-IT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isure dirette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che vedono le imprese editrici beneficiarie immediate di contributi a vario titolo.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it-IT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isure indirette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attraverso agevolazioni fiscali o contributi indiretti.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Misure di accesso anticipato alla pensione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giornalisti e poligrafici (c.d. prepensionamento).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Misure speciali 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(dirette e indirette) per Covid-19.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it-IT" dirty="0"/>
            </a:br>
            <a:endParaRPr lang="it-IT" dirty="0">
              <a:effectLst/>
              <a:ea typeface="Times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ADEA96E5-2B1F-4964-96F5-FA13D925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01620E-D00A-4F20-93D2-258F6182D71A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DCE4D35-ED5B-412E-8FD8-DBA40C8BB753}"/>
              </a:ext>
            </a:extLst>
          </p:cNvPr>
          <p:cNvSpPr txBox="1">
            <a:spLocks/>
          </p:cNvSpPr>
          <p:nvPr/>
        </p:nvSpPr>
        <p:spPr>
          <a:xfrm>
            <a:off x="1252728" y="64820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Il sostegno all’editoria in Italia</a:t>
            </a:r>
          </a:p>
        </p:txBody>
      </p:sp>
    </p:spTree>
    <p:extLst>
      <p:ext uri="{BB962C8B-B14F-4D97-AF65-F5344CB8AC3E}">
        <p14:creationId xmlns:p14="http://schemas.microsoft.com/office/powerpoint/2010/main" val="2252470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2729" y="1490078"/>
            <a:ext cx="9869423" cy="426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 contributi spettano nei limiti delle risorse destinate a ciascuna tipologia, tramite il c.d. </a:t>
            </a:r>
            <a:r>
              <a:rPr lang="it-IT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Fondo per il pluralismo e l’innovazione dell’informazione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; in caso di insufficienza, agli aventi diritto spettano contributi ridotti mediante </a:t>
            </a:r>
            <a:r>
              <a:rPr lang="it-IT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riparto proporzionale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Di seguito, il totale dei contributi diretti alla stampa nel triennio analizzato dal DIE (in milioni di euro):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it-IT" dirty="0"/>
            </a:br>
            <a:endParaRPr lang="it-IT" dirty="0">
              <a:effectLst/>
              <a:ea typeface="Times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ADEA96E5-2B1F-4964-96F5-FA13D925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01620E-D00A-4F20-93D2-258F6182D71A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DCE4D35-ED5B-412E-8FD8-DBA40C8BB753}"/>
              </a:ext>
            </a:extLst>
          </p:cNvPr>
          <p:cNvSpPr txBox="1">
            <a:spLocks/>
          </p:cNvSpPr>
          <p:nvPr/>
        </p:nvSpPr>
        <p:spPr>
          <a:xfrm>
            <a:off x="1252728" y="209669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Misure dirette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E25EF09-9B14-A47A-E828-36667E955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02" t="36327" r="21326" b="38503"/>
          <a:stretch/>
        </p:blipFill>
        <p:spPr>
          <a:xfrm>
            <a:off x="1822730" y="3570903"/>
            <a:ext cx="8918395" cy="20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48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91878" y="1289304"/>
            <a:ext cx="9869423" cy="910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imprese editrici di quotidiani e periodici </a:t>
            </a:r>
            <a:r>
              <a:rPr lang="it-IT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diffusi in Italia;</a:t>
            </a: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imprese editrici di testate espressione di </a:t>
            </a:r>
            <a:r>
              <a:rPr lang="it-IT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minoranze linguistiche;</a:t>
            </a: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imprese editrici di quotidiani e periodici italiani </a:t>
            </a:r>
            <a:r>
              <a:rPr lang="it-IT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diffusi all’estero;</a:t>
            </a: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all’editoria speciale periodica </a:t>
            </a:r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 non vedenti e ipovedenti;</a:t>
            </a: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periodici editi dalle </a:t>
            </a:r>
            <a:r>
              <a:rPr lang="it-IT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associazioni dei consumatori e degli utenti.</a:t>
            </a: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it-IT" dirty="0"/>
            </a:br>
            <a:endParaRPr lang="it-IT" dirty="0">
              <a:effectLst/>
              <a:ea typeface="Times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ADEA96E5-2B1F-4964-96F5-FA13D925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01620E-D00A-4F20-93D2-258F6182D71A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DCE4D35-ED5B-412E-8FD8-DBA40C8BB753}"/>
              </a:ext>
            </a:extLst>
          </p:cNvPr>
          <p:cNvSpPr txBox="1">
            <a:spLocks/>
          </p:cNvSpPr>
          <p:nvPr/>
        </p:nvSpPr>
        <p:spPr>
          <a:xfrm>
            <a:off x="1252728" y="64820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Esempi di contributi diretti</a:t>
            </a:r>
          </a:p>
        </p:txBody>
      </p:sp>
    </p:spTree>
    <p:extLst>
      <p:ext uri="{BB962C8B-B14F-4D97-AF65-F5344CB8AC3E}">
        <p14:creationId xmlns:p14="http://schemas.microsoft.com/office/powerpoint/2010/main" val="112700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2728" y="2026338"/>
            <a:ext cx="9847394" cy="405079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Garamond" panose="02020404030301010803" pitchFamily="18" charset="0"/>
              <a:ea typeface="Calibri" panose="020F0502020204030204" pitchFamily="34" charset="0"/>
              <a:cs typeface="Garamond" panose="02020404030301010803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/>
              <a:t>Da sempre, il nostro ordinamento ha considerato la </a:t>
            </a:r>
            <a:r>
              <a:rPr lang="it-IT" sz="2400" b="1" dirty="0">
                <a:solidFill>
                  <a:srgbClr val="0070C0"/>
                </a:solidFill>
              </a:rPr>
              <a:t>libertà di informazione</a:t>
            </a:r>
            <a:r>
              <a:rPr lang="it-IT" sz="2400" dirty="0"/>
              <a:t>, nel suo risvolto attivo e passivo, quale “</a:t>
            </a:r>
            <a:r>
              <a:rPr lang="it-IT" sz="2400" i="1" dirty="0"/>
              <a:t>condizione preliminare per l’attuazione dei princìpi propri dello Stato democratico</a:t>
            </a:r>
            <a:r>
              <a:rPr lang="it-IT" sz="2400" dirty="0"/>
              <a:t>” (Corte Costituzionale sentenza n. 29 del 1996).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/>
              <a:t>Il fondamento costituzionale della libertà di informazione è da rinvenirsi nell’</a:t>
            </a:r>
            <a:r>
              <a:rPr lang="it-IT" sz="2400" b="1" dirty="0">
                <a:solidFill>
                  <a:srgbClr val="0070C0"/>
                </a:solidFill>
              </a:rPr>
              <a:t>articolo 21 della Costituzione</a:t>
            </a:r>
            <a:r>
              <a:rPr lang="it-IT" sz="2400" dirty="0"/>
              <a:t>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C10B56BF-3DC4-4F9E-A933-C41BEEF1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1E56C53-FD64-476E-9CEF-18EEEBD037B3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1DC4B58F-6344-4759-A232-E7A0A1A639D1}"/>
              </a:ext>
            </a:extLst>
          </p:cNvPr>
          <p:cNvSpPr txBox="1">
            <a:spLocks/>
          </p:cNvSpPr>
          <p:nvPr/>
        </p:nvSpPr>
        <p:spPr>
          <a:xfrm>
            <a:off x="1252728" y="64820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Pluralismo e libertà d’informazione</a:t>
            </a:r>
          </a:p>
        </p:txBody>
      </p:sp>
    </p:spTree>
    <p:extLst>
      <p:ext uri="{BB962C8B-B14F-4D97-AF65-F5344CB8AC3E}">
        <p14:creationId xmlns:p14="http://schemas.microsoft.com/office/powerpoint/2010/main" val="1787959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91878" y="1289304"/>
            <a:ext cx="9869423" cy="8156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Maggiormente </a:t>
            </a:r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diversificate ed eterogenee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rispetto alle «dirette»: </a:t>
            </a:r>
          </a:p>
          <a:p>
            <a:pPr algn="just"/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poiché, in virtù </a:t>
            </a:r>
            <a:r>
              <a:rPr lang="it-IT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dell’art. 21 della Costituzione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, il Legislatore può scegliere di sostenere le attività che in un dato momento storico appaiono più meritevoli di supporto, il panorama delle misure “indirette” varia nel tempo, anche in relazione a specifiche e contingenti crisi di mercato.</a:t>
            </a:r>
          </a:p>
          <a:p>
            <a:pPr algn="just"/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it-IT" dirty="0"/>
            </a:br>
            <a:endParaRPr lang="it-IT" dirty="0">
              <a:effectLst/>
              <a:ea typeface="Times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it-IT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ADEA96E5-2B1F-4964-96F5-FA13D9259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B01620E-D00A-4F20-93D2-258F6182D71A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DCE4D35-ED5B-412E-8FD8-DBA40C8BB753}"/>
              </a:ext>
            </a:extLst>
          </p:cNvPr>
          <p:cNvSpPr txBox="1">
            <a:spLocks/>
          </p:cNvSpPr>
          <p:nvPr/>
        </p:nvSpPr>
        <p:spPr>
          <a:xfrm>
            <a:off x="1252728" y="64820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Misure indirette</a:t>
            </a:r>
          </a:p>
        </p:txBody>
      </p:sp>
    </p:spTree>
    <p:extLst>
      <p:ext uri="{BB962C8B-B14F-4D97-AF65-F5344CB8AC3E}">
        <p14:creationId xmlns:p14="http://schemas.microsoft.com/office/powerpoint/2010/main" val="2909369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A8897C-6963-BFED-8943-9C6725AF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Esempi di contributi indiretti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AC0785-9757-9AE2-9DE4-29AACC3BA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800" dirty="0"/>
              <a:t> </a:t>
            </a:r>
            <a:r>
              <a:rPr lang="it-IT" sz="2800" b="1" dirty="0">
                <a:solidFill>
                  <a:srgbClr val="0070C0"/>
                </a:solidFill>
              </a:rPr>
              <a:t>Tariffe postali </a:t>
            </a:r>
            <a:r>
              <a:rPr lang="it-IT" sz="2800" dirty="0"/>
              <a:t>agevolate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800" dirty="0"/>
              <a:t> Sostegno alle scuole per </a:t>
            </a:r>
            <a:r>
              <a:rPr lang="it-IT" sz="2800" b="1" dirty="0">
                <a:solidFill>
                  <a:srgbClr val="0070C0"/>
                </a:solidFill>
              </a:rPr>
              <a:t>l’acquisto di abbonamenti </a:t>
            </a:r>
            <a:r>
              <a:rPr lang="it-IT" sz="2800" dirty="0"/>
              <a:t>ai quotidiani, periodici e riviste scientifiche e di settore, in aiuto alla didattica e per la lettura critica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800" dirty="0"/>
              <a:t> Credito d’imposta sugli investimenti pubblicitari incrementali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800" dirty="0"/>
              <a:t> Credito d’imposta per le </a:t>
            </a:r>
            <a:r>
              <a:rPr lang="it-IT" sz="2800" b="1" dirty="0">
                <a:solidFill>
                  <a:srgbClr val="0070C0"/>
                </a:solidFill>
              </a:rPr>
              <a:t>edicole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800" dirty="0"/>
              <a:t> IVA agevolata (4% in luogo del 22%)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800" dirty="0"/>
              <a:t>Regime IVA e forfettizzazione delle rese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07AF15B-4A53-52E5-2F9C-7B4C5A80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A63D1059-6EE4-411E-5226-54568386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u="sng" dirty="0"/>
              <a:t>Economia e gestione delle imprese editoriali</a:t>
            </a:r>
          </a:p>
          <a:p>
            <a:r>
              <a:rPr lang="en-US" u="sng" dirty="0"/>
              <a:t>Prof. Avv. Fabrizio Carotti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F0927AA-7457-9C2E-2F0B-EE9CF161F5A8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dirty="0"/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17868381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E58C64-87F7-0687-C6E2-F02E8F568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4400" dirty="0"/>
              <a:t>Prepensionamento giornalisti/poligrafici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98F57A-035E-0DC1-6947-C7E626D62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600" dirty="0"/>
              <a:t>In questa misura, l’intervento pubblico si sostanzia nella </a:t>
            </a:r>
            <a:r>
              <a:rPr lang="it-IT" sz="3600" b="1" dirty="0">
                <a:solidFill>
                  <a:srgbClr val="0070C0"/>
                </a:solidFill>
              </a:rPr>
              <a:t>copertura degli oneri </a:t>
            </a:r>
            <a:r>
              <a:rPr lang="it-IT" sz="3600" dirty="0"/>
              <a:t>per le imprese derivanti dal ricorso alla pensione di vecchiaia anticipata per i giornalisti e i poligrafici dipendenti da aziende in ristrutturazione o in crisi, al fine di favorire una sorta di «</a:t>
            </a:r>
            <a:r>
              <a:rPr lang="it-IT" sz="3600" b="1" dirty="0">
                <a:solidFill>
                  <a:srgbClr val="0070C0"/>
                </a:solidFill>
              </a:rPr>
              <a:t>ricambio generazionale</a:t>
            </a:r>
            <a:r>
              <a:rPr lang="it-IT" sz="3600" dirty="0"/>
              <a:t>».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3649270-777A-CE0A-3252-67351E9E8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078D8F15-4B8A-5114-EE34-10C410495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89B9B3-6DAA-2AA3-E4E5-C4D3BBA27132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611760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2B401A-FBB5-817F-524E-5D4CA6B4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Misure speciali per Covid-19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237751-E3B8-03A2-8D00-3BFB8E60F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it-IT" sz="2800" dirty="0"/>
              <a:t>Tra le misure dirette: deroghe temporanee e differimenti di pagamento. </a:t>
            </a:r>
          </a:p>
          <a:p>
            <a:pPr marL="0" indent="0" algn="just">
              <a:buNone/>
            </a:pPr>
            <a:endParaRPr lang="it-IT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800" dirty="0"/>
              <a:t> Tra le misure indirette: credito d’imposta per i </a:t>
            </a:r>
            <a:r>
              <a:rPr lang="it-IT" sz="2800" b="1" dirty="0">
                <a:solidFill>
                  <a:srgbClr val="0070C0"/>
                </a:solidFill>
              </a:rPr>
              <a:t>servizi digitali</a:t>
            </a:r>
            <a:r>
              <a:rPr lang="it-IT" sz="2800" dirty="0"/>
              <a:t>; credito d’imposta per la </a:t>
            </a:r>
            <a:r>
              <a:rPr lang="it-IT" sz="2800" b="1" dirty="0">
                <a:solidFill>
                  <a:srgbClr val="0070C0"/>
                </a:solidFill>
              </a:rPr>
              <a:t>distribuzione</a:t>
            </a:r>
            <a:r>
              <a:rPr lang="it-IT" sz="2800" dirty="0"/>
              <a:t> delle testate; </a:t>
            </a:r>
            <a:r>
              <a:rPr lang="it-IT" sz="2800" i="1" dirty="0"/>
              <a:t>bonus una tantum</a:t>
            </a:r>
            <a:r>
              <a:rPr lang="it-IT" sz="2800" dirty="0"/>
              <a:t> </a:t>
            </a:r>
            <a:r>
              <a:rPr lang="it-IT" sz="2800" b="1" dirty="0">
                <a:solidFill>
                  <a:srgbClr val="0070C0"/>
                </a:solidFill>
              </a:rPr>
              <a:t>edicole</a:t>
            </a:r>
            <a:r>
              <a:rPr lang="it-IT" sz="2800" dirty="0"/>
              <a:t>; credito d’imposta </a:t>
            </a:r>
            <a:r>
              <a:rPr lang="it-IT" sz="2800" b="1" dirty="0">
                <a:solidFill>
                  <a:srgbClr val="0070C0"/>
                </a:solidFill>
              </a:rPr>
              <a:t>sull’acquisto della carta</a:t>
            </a:r>
            <a:r>
              <a:rPr lang="it-IT" sz="2800" dirty="0"/>
              <a:t>; credito d’imposta sugli investimenti pubblicitari; credito d’imposta per le edicole; forfettizzazione delle rese al 95%.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F223E0-8433-D42B-6EB1-47533F756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Segnaposto piè di pagina 3">
            <a:extLst>
              <a:ext uri="{FF2B5EF4-FFF2-40B4-BE49-F238E27FC236}">
                <a16:creationId xmlns:a16="http://schemas.microsoft.com/office/drawing/2014/main" id="{4E61C211-FE02-C1FD-EF0E-EC4CA857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EF4A4BC-CB87-BD73-CF60-CA744A932D50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</p:spTree>
    <p:extLst>
      <p:ext uri="{BB962C8B-B14F-4D97-AF65-F5344CB8AC3E}">
        <p14:creationId xmlns:p14="http://schemas.microsoft.com/office/powerpoint/2010/main" val="1380944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85EDD85-A225-2779-1D50-DEDE2A2B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8A529DB-E270-A9F9-C80D-A1E75339A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54" t="15646" r="19719" b="51837"/>
          <a:stretch/>
        </p:blipFill>
        <p:spPr>
          <a:xfrm>
            <a:off x="1855237" y="1642188"/>
            <a:ext cx="8679024" cy="17868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F381A2F-C421-69DA-4812-DCE1BEB673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54" t="60407" r="19719" b="7075"/>
          <a:stretch/>
        </p:blipFill>
        <p:spPr>
          <a:xfrm>
            <a:off x="1844377" y="4087960"/>
            <a:ext cx="8585718" cy="1856980"/>
          </a:xfrm>
          <a:prstGeom prst="rect">
            <a:avLst/>
          </a:prstGeom>
        </p:spPr>
      </p:pic>
      <p:sp>
        <p:nvSpPr>
          <p:cNvPr id="8" name="Segnaposto piè di pagina 3">
            <a:extLst>
              <a:ext uri="{FF2B5EF4-FFF2-40B4-BE49-F238E27FC236}">
                <a16:creationId xmlns:a16="http://schemas.microsoft.com/office/drawing/2014/main" id="{3E6C7D49-B9DB-10D6-B8FC-C656CBDA1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ACA4B25-9D0F-24CA-29D7-DD98ABBB9439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441FC7C7-B521-9AD1-1FC5-08D57F874E58}"/>
              </a:ext>
            </a:extLst>
          </p:cNvPr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/>
              <a:t>Rapporto DIE: Comparazione in rapporto alla popolazione 1/2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6C27355-2107-A3AA-6225-CC7A257C92B6}"/>
              </a:ext>
            </a:extLst>
          </p:cNvPr>
          <p:cNvSpPr txBox="1"/>
          <p:nvPr/>
        </p:nvSpPr>
        <p:spPr>
          <a:xfrm>
            <a:off x="1987420" y="3678154"/>
            <a:ext cx="2808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 in ordine decrescente:</a:t>
            </a:r>
          </a:p>
        </p:txBody>
      </p:sp>
    </p:spTree>
    <p:extLst>
      <p:ext uri="{BB962C8B-B14F-4D97-AF65-F5344CB8AC3E}">
        <p14:creationId xmlns:p14="http://schemas.microsoft.com/office/powerpoint/2010/main" val="1076433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21DC312-DD89-F6F6-0F5E-A9D0274C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952A802-1D8C-636D-735E-29BAE1CB9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1" t="21769" r="13061" b="32381"/>
          <a:stretch/>
        </p:blipFill>
        <p:spPr>
          <a:xfrm>
            <a:off x="1604865" y="1705642"/>
            <a:ext cx="9246638" cy="18277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99D87BC-A3B0-DA7D-0B85-CAC431CDB5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59" t="21088" r="13291" b="33061"/>
          <a:stretch/>
        </p:blipFill>
        <p:spPr>
          <a:xfrm>
            <a:off x="3135087" y="4012163"/>
            <a:ext cx="7716416" cy="2199878"/>
          </a:xfrm>
          <a:prstGeom prst="rect">
            <a:avLst/>
          </a:prstGeom>
        </p:spPr>
      </p:pic>
      <p:sp>
        <p:nvSpPr>
          <p:cNvPr id="9" name="Segnaposto piè di pagina 3">
            <a:extLst>
              <a:ext uri="{FF2B5EF4-FFF2-40B4-BE49-F238E27FC236}">
                <a16:creationId xmlns:a16="http://schemas.microsoft.com/office/drawing/2014/main" id="{7334E796-7B18-FD2F-1E8B-4DD108C89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5D847CD-BF5A-9199-69C5-F3D4DD895172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6ABD5B5B-AD48-E369-B8F5-C4BFD5375D6A}"/>
              </a:ext>
            </a:extLst>
          </p:cNvPr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/>
              <a:t>Rapporto DIE: Comparazione in rapporto alla</a:t>
            </a:r>
          </a:p>
          <a:p>
            <a:pPr algn="ctr"/>
            <a:r>
              <a:rPr lang="it-IT" sz="4000" dirty="0"/>
              <a:t>popolazione 2/2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321B722-7EDB-2517-C67A-90EC62C08DBB}"/>
              </a:ext>
            </a:extLst>
          </p:cNvPr>
          <p:cNvSpPr txBox="1"/>
          <p:nvPr/>
        </p:nvSpPr>
        <p:spPr>
          <a:xfrm>
            <a:off x="1604865" y="4645414"/>
            <a:ext cx="1530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 in ordine decrescente:</a:t>
            </a:r>
          </a:p>
        </p:txBody>
      </p:sp>
    </p:spTree>
    <p:extLst>
      <p:ext uri="{BB962C8B-B14F-4D97-AF65-F5344CB8AC3E}">
        <p14:creationId xmlns:p14="http://schemas.microsoft.com/office/powerpoint/2010/main" val="1167960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21DC312-DD89-F6F6-0F5E-A9D0274C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55F52CF-B156-304B-791D-FD0745F388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5" t="28844" r="13826" b="32517"/>
          <a:stretch/>
        </p:blipFill>
        <p:spPr>
          <a:xfrm>
            <a:off x="1362269" y="1894114"/>
            <a:ext cx="8826760" cy="176844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02EC935-D928-6987-A8F1-51D2FC4010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60" t="32517" r="13903" b="30204"/>
          <a:stretch/>
        </p:blipFill>
        <p:spPr>
          <a:xfrm>
            <a:off x="2780523" y="4027540"/>
            <a:ext cx="7408506" cy="1869702"/>
          </a:xfrm>
          <a:prstGeom prst="rect">
            <a:avLst/>
          </a:prstGeom>
        </p:spPr>
      </p:pic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AF3E68B6-B717-0D98-1410-D664E5E4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74BE27E-8B19-1E3D-2DE9-FC060D369E43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833A8DE-4DC5-987A-BCA1-0D49C322EF59}"/>
              </a:ext>
            </a:extLst>
          </p:cNvPr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/>
              <a:t>Rapporto DIE: Stima dell’incidenza delle risorse sul PIL (in mil di euro, per il 2020)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0626871-3616-6775-8C34-E43906002190}"/>
              </a:ext>
            </a:extLst>
          </p:cNvPr>
          <p:cNvSpPr txBox="1"/>
          <p:nvPr/>
        </p:nvSpPr>
        <p:spPr>
          <a:xfrm>
            <a:off x="1362269" y="4376057"/>
            <a:ext cx="154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 in ordine decrescente:</a:t>
            </a:r>
          </a:p>
        </p:txBody>
      </p:sp>
    </p:spTree>
    <p:extLst>
      <p:ext uri="{BB962C8B-B14F-4D97-AF65-F5344CB8AC3E}">
        <p14:creationId xmlns:p14="http://schemas.microsoft.com/office/powerpoint/2010/main" val="9900093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21DC312-DD89-F6F6-0F5E-A9D0274C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AF3E68B6-B717-0D98-1410-D664E5E4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74BE27E-8B19-1E3D-2DE9-FC060D369E43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C833A8DE-4DC5-987A-BCA1-0D49C322EF59}"/>
              </a:ext>
            </a:extLst>
          </p:cNvPr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/>
              <a:t>Conclusioni Rapporto DIE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CA556A7-2294-07FE-B446-3BF4F71BAAF5}"/>
              </a:ext>
            </a:extLst>
          </p:cNvPr>
          <p:cNvSpPr txBox="1"/>
          <p:nvPr/>
        </p:nvSpPr>
        <p:spPr>
          <a:xfrm>
            <a:off x="1166327" y="1483567"/>
            <a:ext cx="100584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it-IT" sz="2000" dirty="0"/>
              <a:t>Dalla comparazione con i principali Paesi europei – </a:t>
            </a:r>
            <a:r>
              <a:rPr lang="it-IT" sz="2000" b="0" i="0" u="none" strike="noStrike" baseline="0" dirty="0"/>
              <a:t>Germania e Regno Unito non sono presenti in quanto entrambi i paesi, tradizionalmente, concentrano le proprie risorse esclusivamente (o quasi) su contributi indiretti -  emerge una </a:t>
            </a:r>
            <a:r>
              <a:rPr lang="it-IT" sz="2000" b="1" i="0" u="none" strike="noStrike" baseline="0" dirty="0">
                <a:solidFill>
                  <a:srgbClr val="0070C0"/>
                </a:solidFill>
              </a:rPr>
              <a:t>omogenea e proporzionale distribuzione, da parte di ciascuno Stato, delle risorse pubbliche </a:t>
            </a:r>
            <a:r>
              <a:rPr lang="it-IT" sz="2000" b="0" i="0" u="none" strike="noStrike" baseline="0" dirty="0"/>
              <a:t>tra misure dirette strutturali e misure dirette e indirette temporanee adottate in occasione della crisi sanitaria.</a:t>
            </a:r>
          </a:p>
          <a:p>
            <a:pPr algn="just"/>
            <a:endParaRPr lang="it-IT" sz="2000" b="0" i="0" u="none" strike="noStrike" baseline="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b="0" i="0" u="none" strike="noStrike" baseline="0" dirty="0"/>
              <a:t>La crisi dovuta al Covid-19 ha evidenziato e notevolmente acuito le fragilità del settore editoriale già presenti in precedenza, tanto in Italia quanto nei restanti Paesi europei. In Italia, la filiera dell’informazione ha registrato una </a:t>
            </a:r>
            <a:r>
              <a:rPr lang="it-IT" sz="2000" b="1" i="0" u="none" strike="noStrike" baseline="0" dirty="0">
                <a:solidFill>
                  <a:srgbClr val="0070C0"/>
                </a:solidFill>
              </a:rPr>
              <a:t>riduzione degli introiti pubblicitari oscillante tra il 20% e l’80%</a:t>
            </a:r>
            <a:r>
              <a:rPr lang="it-IT" sz="2000" b="0" i="0" u="none" strike="noStrike" baseline="0" dirty="0"/>
              <a:t>.</a:t>
            </a:r>
          </a:p>
          <a:p>
            <a:pPr algn="just"/>
            <a:endParaRPr lang="it-IT" sz="2000" b="0" i="0" u="none" strike="noStrike" baseline="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000" b="0" i="0" u="none" strike="noStrike" baseline="0" dirty="0"/>
              <a:t>Il fatto che la generalità degli Stati oggetto dello studio abbia istituito (o previsto) misure </a:t>
            </a:r>
            <a:r>
              <a:rPr lang="it-IT" sz="2000" b="0" i="1" u="none" strike="noStrike" baseline="0" dirty="0"/>
              <a:t>ad hoc </a:t>
            </a:r>
            <a:r>
              <a:rPr lang="it-IT" sz="2000" b="0" i="0" u="none" strike="noStrike" baseline="0" dirty="0"/>
              <a:t>per far fronte all’emergenza sanitaria denota la </a:t>
            </a:r>
            <a:r>
              <a:rPr lang="it-IT" sz="2000" b="1" i="0" u="none" strike="noStrike" baseline="0" dirty="0">
                <a:solidFill>
                  <a:srgbClr val="0070C0"/>
                </a:solidFill>
              </a:rPr>
              <a:t>necessità di strumenti normativi nazionali, comunitari e continentali, per mettere in atto strategie di finanziamento a favore dell’editoria </a:t>
            </a:r>
            <a:r>
              <a:rPr lang="it-IT" sz="2000" b="0" i="0" u="none" strike="noStrike" baseline="0" dirty="0"/>
              <a:t>per tutelarne l’indipendenza e rafforzare il pluralismo.</a:t>
            </a:r>
          </a:p>
        </p:txBody>
      </p:sp>
    </p:spTree>
    <p:extLst>
      <p:ext uri="{BB962C8B-B14F-4D97-AF65-F5344CB8AC3E}">
        <p14:creationId xmlns:p14="http://schemas.microsoft.com/office/powerpoint/2010/main" val="13235502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21DC312-DD89-F6F6-0F5E-A9D0274C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AF3E68B6-B717-0D98-1410-D664E5E4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74BE27E-8B19-1E3D-2DE9-FC060D369E43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5DA5999-F260-D5F9-371F-046750287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14517"/>
              </p:ext>
            </p:extLst>
          </p:nvPr>
        </p:nvGraphicFramePr>
        <p:xfrm>
          <a:off x="1304925" y="1318118"/>
          <a:ext cx="9582150" cy="46863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421624954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36514938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6697492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64222476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5286504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3421075889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​(Valori in Milioni di €)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2020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2021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2022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2023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TOTALE 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063335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Abbonamenti scuole ai giornali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14,00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13,42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278988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Credito investimenti pubblicità stampa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50,00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65,00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65,00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30,00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59507591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Credito carta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30,00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30,00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60,00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60,00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50421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Credito servizi digitali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8,00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10,00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10,00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5771509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Credito spese distribuzione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60,00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244902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Iva- Forfetizzazione rese 95%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13,00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20,66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70870017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Fondo straordinario editoria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90,00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140,00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6451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Totale parziale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115,00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199,08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228,00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233,00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775,08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566206688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Pensione anticipata giornalisti 2020/2027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28,00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844219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Pensione anticipata poligrafici 2020/2027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281,90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54218547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Totale </a:t>
                      </a:r>
                      <a:endParaRPr lang="it-IT" sz="140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it-IT" sz="14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1084,98</a:t>
                      </a:r>
                      <a:r>
                        <a:rPr lang="it-IT" sz="140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​</a:t>
                      </a:r>
                      <a:endParaRPr lang="it-IT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220850"/>
                  </a:ext>
                </a:extLst>
              </a:tr>
            </a:tbl>
          </a:graphicData>
        </a:graphic>
      </p:graphicFrame>
      <p:sp>
        <p:nvSpPr>
          <p:cNvPr id="13" name="Titolo 1">
            <a:extLst>
              <a:ext uri="{FF2B5EF4-FFF2-40B4-BE49-F238E27FC236}">
                <a16:creationId xmlns:a16="http://schemas.microsoft.com/office/drawing/2014/main" id="{197DB263-124F-8CCA-E0E7-4DBF3E2E1BF3}"/>
              </a:ext>
            </a:extLst>
          </p:cNvPr>
          <p:cNvSpPr txBox="1">
            <a:spLocks/>
          </p:cNvSpPr>
          <p:nvPr/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/>
              <a:t>Risorse pubbliche per l'Editoria (2020/23)</a:t>
            </a:r>
          </a:p>
        </p:txBody>
      </p:sp>
    </p:spTree>
    <p:extLst>
      <p:ext uri="{BB962C8B-B14F-4D97-AF65-F5344CB8AC3E}">
        <p14:creationId xmlns:p14="http://schemas.microsoft.com/office/powerpoint/2010/main" val="3380926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21DC312-DD89-F6F6-0F5E-A9D0274C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AF3E68B6-B717-0D98-1410-D664E5E4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74BE27E-8B19-1E3D-2DE9-FC060D369E43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0E41F237-E2D7-0651-CDD8-D1C4818BDDD9}"/>
              </a:ext>
            </a:extLst>
          </p:cNvPr>
          <p:cNvSpPr txBox="1">
            <a:spLocks/>
          </p:cNvSpPr>
          <p:nvPr/>
        </p:nvSpPr>
        <p:spPr>
          <a:xfrm>
            <a:off x="486589" y="484632"/>
            <a:ext cx="11262547" cy="1609344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4000" dirty="0"/>
              <a:t>Risorse pubbliche destinate all'Editoria dal 2020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CED9351-E646-38CC-7C16-5E80C1FDA1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941203"/>
              </p:ext>
            </p:extLst>
          </p:nvPr>
        </p:nvGraphicFramePr>
        <p:xfrm>
          <a:off x="1199213" y="1711376"/>
          <a:ext cx="10155835" cy="40290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67262">
                  <a:extLst>
                    <a:ext uri="{9D8B030D-6E8A-4147-A177-3AD203B41FA5}">
                      <a16:colId xmlns:a16="http://schemas.microsoft.com/office/drawing/2014/main" val="2030187050"/>
                    </a:ext>
                  </a:extLst>
                </a:gridCol>
                <a:gridCol w="6801787">
                  <a:extLst>
                    <a:ext uri="{9D8B030D-6E8A-4147-A177-3AD203B41FA5}">
                      <a16:colId xmlns:a16="http://schemas.microsoft.com/office/drawing/2014/main" val="3787660122"/>
                    </a:ext>
                  </a:extLst>
                </a:gridCol>
                <a:gridCol w="1086786">
                  <a:extLst>
                    <a:ext uri="{9D8B030D-6E8A-4147-A177-3AD203B41FA5}">
                      <a16:colId xmlns:a16="http://schemas.microsoft.com/office/drawing/2014/main" val="2607083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LEGGE DI BILANCIO 2020</a:t>
                      </a: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Pensione anticipata giornalisti - aumento limiti di spesa 2020/2027</a:t>
                      </a: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28,00</a:t>
                      </a: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8944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400" b="1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Pensione anticipata poligrafici - 2020/2027</a:t>
                      </a: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281,90</a:t>
                      </a: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0846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400" b="1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Abbonamenti delle scuole  ai giornali - 20 milioni annui dal 2020</a:t>
                      </a: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80,00</a:t>
                      </a: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9669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AGOSTO 2020 (dl 104/2020)</a:t>
                      </a: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Credito investimenti pubblicitari sulla stampa -  incremento risorse (da 40 a 50 mil)</a:t>
                      </a: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10,00</a:t>
                      </a: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6857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400" b="1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Credito carta - acquisti 2019 - incremento risorse da 24 a 30 mil</a:t>
                      </a: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6,00</a:t>
                      </a: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069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it-IT" sz="1400" b="1" i="0" u="none" strike="noStrike" noProof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Candara"/>
                        </a:rPr>
                        <a:t>LEGGE DI BILANCIO </a:t>
                      </a:r>
                      <a:r>
                        <a:rPr lang="it-IT" sz="1400" b="1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2021</a:t>
                      </a: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Credito investimenti pubblicitari sulla stampa - proroga al 2021-2022</a:t>
                      </a: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100,00</a:t>
                      </a: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8274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400" b="1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Credito per servizi digitali - proroga al 2021-2022</a:t>
                      </a: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20,00</a:t>
                      </a: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053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GIUGNO 2021 (dl 73/2021)</a:t>
                      </a: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Credito spese distribuzione 2020</a:t>
                      </a: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60,00</a:t>
                      </a: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754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400" b="1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Iva </a:t>
                      </a:r>
                      <a:r>
                        <a:rPr lang="it-IT" sz="1400" b="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- forfetizzazione </a:t>
                      </a:r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delle rese al 95% in luogo dell'80% per il 2021</a:t>
                      </a: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20,66</a:t>
                      </a: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202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400" b="1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Credito investimenti </a:t>
                      </a:r>
                      <a:r>
                        <a:rPr lang="it-IT" sz="1400" b="0" u="none" strike="noStrike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pubbl</a:t>
                      </a:r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. sulla stampa - incr. delle risorse 2020 e 2021 (da 50 a 65 mil)</a:t>
                      </a: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30,00</a:t>
                      </a: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044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400" b="1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Credito investimento pubblicitari sulla stampa - 30 milioni annui dal 2023</a:t>
                      </a: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30,00</a:t>
                      </a: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2017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400" b="1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Credito carta - acquisti 2020 </a:t>
                      </a:r>
                      <a:endParaRPr lang="it-IT" sz="14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30,00</a:t>
                      </a: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555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LEGGE DI BILANCIO 2022  </a:t>
                      </a:r>
                      <a:endParaRPr lang="it-IT" sz="1400" b="1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Fondo straordinario editoria per 2022 e 2023 (90+140 milioni)</a:t>
                      </a: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230,00</a:t>
                      </a: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3013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400" b="1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Credito carta - estensione acquisti 2021 e 2022 ed incremento (dal 10 al 30%)</a:t>
                      </a: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120,00</a:t>
                      </a:r>
                    </a:p>
                  </a:txBody>
                  <a:tcPr marL="9525" marR="9525" marT="9525" anchor="b"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5280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it-IT" sz="1400" b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</a:endParaRP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TOTALE</a:t>
                      </a: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</a:rPr>
                        <a:t>1046,56</a:t>
                      </a:r>
                    </a:p>
                  </a:txBody>
                  <a:tcPr marL="9525" marR="9525" marT="9525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356231"/>
                  </a:ext>
                </a:extLst>
              </a:tr>
            </a:tbl>
          </a:graphicData>
        </a:graphic>
      </p:graphicFrame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285AD88A-95CC-92E6-BD0D-58C5DFAB9AC1}"/>
              </a:ext>
            </a:extLst>
          </p:cNvPr>
          <p:cNvSpPr txBox="1">
            <a:spLocks/>
          </p:cNvSpPr>
          <p:nvPr/>
        </p:nvSpPr>
        <p:spPr>
          <a:xfrm>
            <a:off x="9753348" y="1381154"/>
            <a:ext cx="1714802" cy="41459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it-IT" sz="1400" b="1" dirty="0">
                <a:solidFill>
                  <a:srgbClr val="03155C"/>
                </a:solidFill>
              </a:rPr>
              <a:t>Valori in Milioni di €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11597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2728" y="2017236"/>
            <a:ext cx="9928416" cy="405079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it-IT" sz="2800" dirty="0"/>
          </a:p>
          <a:p>
            <a:pPr marL="0" indent="0" algn="just">
              <a:buNone/>
            </a:pPr>
            <a:r>
              <a:rPr lang="it-IT" sz="2800" i="1" dirty="0"/>
              <a:t>«Tutti hanno </a:t>
            </a:r>
            <a:r>
              <a:rPr lang="it-IT" sz="2800" b="1" i="1" dirty="0">
                <a:solidFill>
                  <a:srgbClr val="0070C0"/>
                </a:solidFill>
              </a:rPr>
              <a:t>diritto di manifestare liberamente il proprio pensiero </a:t>
            </a:r>
            <a:r>
              <a:rPr lang="it-IT" sz="2800" b="0" i="1" u="none" strike="noStrike" baseline="0" dirty="0"/>
              <a:t>con la parola, lo scritto e ogni altro mezzo di diffusione. (…)»</a:t>
            </a:r>
          </a:p>
          <a:p>
            <a:pPr marL="0" indent="0" algn="just">
              <a:buNone/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2800" dirty="0"/>
              <a:t>Nella nostra Costituzione: libertà di espressione, libertà di informazione, pluralismo e democrazia sono strettamente interconnessi.</a:t>
            </a:r>
          </a:p>
          <a:p>
            <a:pPr marL="0" indent="0" algn="just">
              <a:buNone/>
            </a:pPr>
            <a:endParaRPr lang="it-IT" sz="2800" b="0" i="1" u="none" strike="noStrike" baseline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E5EC2FED-30F6-47A0-B65E-7FE5EF0BC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C584F7-09EB-43D8-8160-C2A4C8523D42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3C1759AA-3B32-4B5D-AAB2-0561F05F7702}"/>
              </a:ext>
            </a:extLst>
          </p:cNvPr>
          <p:cNvSpPr txBox="1">
            <a:spLocks/>
          </p:cNvSpPr>
          <p:nvPr/>
        </p:nvSpPr>
        <p:spPr>
          <a:xfrm>
            <a:off x="1252728" y="64820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/>
              <a:t>Art. 21 della Costituzione</a:t>
            </a:r>
          </a:p>
          <a:p>
            <a:pPr algn="ctr"/>
            <a:r>
              <a:rPr lang="it-IT" dirty="0"/>
              <a:t>comma 1</a:t>
            </a:r>
          </a:p>
        </p:txBody>
      </p:sp>
    </p:spTree>
    <p:extLst>
      <p:ext uri="{BB962C8B-B14F-4D97-AF65-F5344CB8AC3E}">
        <p14:creationId xmlns:p14="http://schemas.microsoft.com/office/powerpoint/2010/main" val="1530116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t-BR" dirty="0">
                <a:solidFill>
                  <a:srgbClr val="0070C0"/>
                </a:solidFill>
              </a:rPr>
            </a:br>
            <a:r>
              <a:rPr lang="pt-BR" sz="4800" dirty="0">
                <a:solidFill>
                  <a:srgbClr val="0070C0"/>
                </a:solidFill>
              </a:rPr>
              <a:t>f.carotti@lumsa.it</a:t>
            </a:r>
            <a:endParaRPr lang="pt-BR" sz="4800" cap="small" dirty="0">
              <a:solidFill>
                <a:srgbClr val="0070C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rgbClr val="0A304A"/>
                </a:solidFill>
              </a:rPr>
              <a:t>Buona settimana</a:t>
            </a:r>
          </a:p>
          <a:p>
            <a:endParaRPr lang="pt-BR" sz="2800" dirty="0">
              <a:solidFill>
                <a:srgbClr val="0A304A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494818" y="5569527"/>
            <a:ext cx="1558637" cy="1246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517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2744" y="2017236"/>
            <a:ext cx="10058400" cy="45599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400" i="1" dirty="0"/>
              <a:t>« </a:t>
            </a:r>
            <a:r>
              <a:rPr lang="it-IT" sz="2400" b="1" i="1" dirty="0">
                <a:solidFill>
                  <a:srgbClr val="0070C0"/>
                </a:solidFill>
              </a:rPr>
              <a:t>La stampa non può essere soggetta ad autorizzazioni o censure.</a:t>
            </a:r>
          </a:p>
          <a:p>
            <a:pPr marL="0" indent="0" algn="just">
              <a:buNone/>
            </a:pPr>
            <a:r>
              <a:rPr lang="it-IT" sz="2400" i="1" dirty="0"/>
              <a:t>Si può procedere a </a:t>
            </a:r>
            <a:r>
              <a:rPr lang="it-IT" sz="2400" b="1" i="1" dirty="0">
                <a:solidFill>
                  <a:srgbClr val="0070C0"/>
                </a:solidFill>
              </a:rPr>
              <a:t>sequestro soltanto per atto motivato dell'autorità giudiziaria </a:t>
            </a:r>
            <a:r>
              <a:rPr lang="it-IT" sz="2400" i="1" dirty="0"/>
              <a:t>nel caso di delitti, per i quali la legge sulla stampa espressamente lo autorizzi, o nel caso di violazione delle norme che la legge stessa prescriva per l'indicazione dei responsabili.</a:t>
            </a:r>
          </a:p>
          <a:p>
            <a:pPr marL="0" indent="0" algn="just">
              <a:buNone/>
            </a:pPr>
            <a:r>
              <a:rPr lang="it-IT" sz="2400" i="1" dirty="0"/>
              <a:t>In tali casi, quando vi sia assoluta urgenza e non sia possibile il tempestivo intervento dell'autorità giudiziaria, il sequestro della stampa periodica può essere eseguito da ufficiali di polizia giudiziaria, che devono immediatamente, e non mai oltre ventiquattro ore, fare denunzia all'autorità giudiziaria. Se questa non lo convalida nelle ventiquattro ore successive, il sequestro s'intende revocato e privo d'ogni effetto.</a:t>
            </a:r>
            <a:r>
              <a:rPr lang="it-IT" sz="2400" b="0" i="1" u="none" strike="noStrike" baseline="0" dirty="0"/>
              <a:t> »</a:t>
            </a:r>
          </a:p>
          <a:p>
            <a:pPr marL="0" indent="0" algn="just">
              <a:buNone/>
            </a:pPr>
            <a:endParaRPr lang="it-IT" sz="2400" i="1" dirty="0"/>
          </a:p>
          <a:p>
            <a:pPr marL="0" indent="0" algn="just">
              <a:buNone/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2800" b="0" i="1" u="none" strike="noStrike" baseline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E5EC2FED-30F6-47A0-B65E-7FE5EF0BC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C584F7-09EB-43D8-8160-C2A4C8523D42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3C1759AA-3B32-4B5D-AAB2-0561F05F7702}"/>
              </a:ext>
            </a:extLst>
          </p:cNvPr>
          <p:cNvSpPr txBox="1">
            <a:spLocks/>
          </p:cNvSpPr>
          <p:nvPr/>
        </p:nvSpPr>
        <p:spPr>
          <a:xfrm>
            <a:off x="1252728" y="64820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/>
              <a:t>Art. 21 della Costituzione</a:t>
            </a:r>
          </a:p>
          <a:p>
            <a:pPr algn="ctr"/>
            <a:r>
              <a:rPr lang="it-IT" dirty="0"/>
              <a:t>commi 2,3,4</a:t>
            </a:r>
            <a:endParaRPr lang="it-IT" sz="4800" b="1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545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2744" y="2017236"/>
            <a:ext cx="10058400" cy="455993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i="1" dirty="0"/>
              <a:t>« La legge può stabilire, con norme di carattere generale, che siano </a:t>
            </a:r>
            <a:r>
              <a:rPr lang="it-IT" sz="2800" b="1" i="1" dirty="0">
                <a:solidFill>
                  <a:srgbClr val="0070C0"/>
                </a:solidFill>
              </a:rPr>
              <a:t>resi noti i mezzi di finanziamento della stampa </a:t>
            </a:r>
            <a:r>
              <a:rPr lang="it-IT" sz="2800" i="1" dirty="0"/>
              <a:t>periodica.</a:t>
            </a:r>
          </a:p>
          <a:p>
            <a:pPr marL="0" indent="0">
              <a:buNone/>
            </a:pPr>
            <a:r>
              <a:rPr lang="it-IT" sz="2800" i="1" dirty="0"/>
              <a:t>Sono vietate le pubblicazioni a stampa, gli spettacoli e tutte le altre manifestazioni contrarie al buon costume. La legge stabilisce provvedimenti adeguati a prevenire e a reprimere le violazioni. »</a:t>
            </a:r>
          </a:p>
          <a:p>
            <a:pPr marL="0" indent="0" algn="just">
              <a:buNone/>
            </a:pP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2800" b="0" i="1" u="none" strike="noStrike" baseline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E5EC2FED-30F6-47A0-B65E-7FE5EF0BC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C584F7-09EB-43D8-8160-C2A4C8523D42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3C1759AA-3B32-4B5D-AAB2-0561F05F7702}"/>
              </a:ext>
            </a:extLst>
          </p:cNvPr>
          <p:cNvSpPr txBox="1">
            <a:spLocks/>
          </p:cNvSpPr>
          <p:nvPr/>
        </p:nvSpPr>
        <p:spPr>
          <a:xfrm>
            <a:off x="1252728" y="64820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800" b="1" dirty="0"/>
              <a:t>Art. 21 della Costituzione</a:t>
            </a:r>
          </a:p>
          <a:p>
            <a:pPr algn="ctr"/>
            <a:r>
              <a:rPr lang="it-IT" dirty="0"/>
              <a:t>commi 5 e 6</a:t>
            </a:r>
            <a:endParaRPr lang="it-IT" sz="4800" b="1" dirty="0"/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1486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2728" y="2017236"/>
            <a:ext cx="9847394" cy="40507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it-IT" sz="1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400" dirty="0"/>
              <a:t> Risvolto </a:t>
            </a:r>
            <a:r>
              <a:rPr lang="it-IT" sz="2400" b="1" dirty="0">
                <a:solidFill>
                  <a:srgbClr val="0070C0"/>
                </a:solidFill>
              </a:rPr>
              <a:t>attivo</a:t>
            </a:r>
            <a:r>
              <a:rPr lang="it-IT" sz="2400" dirty="0"/>
              <a:t>: diritto a diffondere e comunicare informazioni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400" dirty="0"/>
              <a:t> Risvolto </a:t>
            </a:r>
            <a:r>
              <a:rPr lang="it-IT" sz="2400" b="1" dirty="0">
                <a:solidFill>
                  <a:srgbClr val="0070C0"/>
                </a:solidFill>
              </a:rPr>
              <a:t>passivo</a:t>
            </a:r>
            <a:r>
              <a:rPr lang="it-IT" sz="2400" dirty="0"/>
              <a:t>: </a:t>
            </a:r>
            <a:r>
              <a:rPr lang="it-IT" sz="2400" b="0" i="1" u="none" strike="noStrike" baseline="0" dirty="0"/>
              <a:t> </a:t>
            </a:r>
            <a:r>
              <a:rPr lang="it-IT" sz="2400" dirty="0"/>
              <a:t>diritto a ricevere ed essere destinatario di informazioni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/>
              <a:t>Nella Costituzione trova tutela il pluralismo, la molteplicità delle opinioni, dei valori, degli stili di vita.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E5EC2FED-30F6-47A0-B65E-7FE5EF0BC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7C584F7-09EB-43D8-8160-C2A4C8523D42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3C1759AA-3B32-4B5D-AAB2-0561F05F7702}"/>
              </a:ext>
            </a:extLst>
          </p:cNvPr>
          <p:cNvSpPr txBox="1">
            <a:spLocks/>
          </p:cNvSpPr>
          <p:nvPr/>
        </p:nvSpPr>
        <p:spPr>
          <a:xfrm>
            <a:off x="1252728" y="64820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/>
              <a:t>La libertà di manifestazione del pensiero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712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2728" y="1936212"/>
            <a:ext cx="9847394" cy="40917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endParaRPr lang="it-IT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buNone/>
              <a:defRPr/>
            </a:pPr>
            <a:r>
              <a:rPr lang="it-IT" sz="2800" dirty="0"/>
              <a:t>il Legislatore dovrebbe impedire la formazione di posizioni dominanti e favorire l’accesso del </a:t>
            </a:r>
            <a:r>
              <a:rPr lang="it-IT" sz="2800" b="1" dirty="0">
                <a:solidFill>
                  <a:srgbClr val="0070C0"/>
                </a:solidFill>
              </a:rPr>
              <a:t>massimo numero possibile di voci diverse</a:t>
            </a:r>
            <a:r>
              <a:rPr lang="it-IT" sz="2800" dirty="0"/>
              <a:t> in modo tale che </a:t>
            </a:r>
            <a:r>
              <a:rPr lang="it-IT" sz="2800" b="1" dirty="0">
                <a:solidFill>
                  <a:srgbClr val="0070C0"/>
                </a:solidFill>
              </a:rPr>
              <a:t>il cittadino </a:t>
            </a:r>
            <a:r>
              <a:rPr lang="it-IT" sz="2800" dirty="0"/>
              <a:t>possa essere messo in condizione di compiere le sue valutazioni avendo presenti punti di vista differenti e orientamenti culturali contrastanti.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it-IT" sz="2400" dirty="0">
              <a:cs typeface="Calibri" panose="020F050202020403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40600B0C-16F3-45F8-BF7B-4955499A1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</a:t>
            </a:r>
          </a:p>
          <a:p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695D79-11C2-48DF-BDA4-35EA619C4943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6763431D-93CF-4480-BE4F-1720C8565162}"/>
              </a:ext>
            </a:extLst>
          </p:cNvPr>
          <p:cNvSpPr txBox="1">
            <a:spLocks/>
          </p:cNvSpPr>
          <p:nvPr/>
        </p:nvSpPr>
        <p:spPr>
          <a:xfrm>
            <a:off x="1252728" y="64820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800" b="1" dirty="0"/>
              <a:t>Per la Corte costituzionale: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9573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2728" y="1936212"/>
            <a:ext cx="9847394" cy="40917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  <a:defRPr/>
            </a:pPr>
            <a:endParaRPr lang="it-IT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’esigenza di tutelare la libertà di informazione ha fatto sì che il Legislatore si preoccupasse di </a:t>
            </a:r>
          </a:p>
          <a:p>
            <a:pPr marL="0" indent="0" algn="ctr">
              <a:buNone/>
            </a:pPr>
            <a:r>
              <a:rPr lang="it-IT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predisporre m</a:t>
            </a:r>
            <a:r>
              <a:rPr lang="it-IT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isure a sostegno del settore</a:t>
            </a:r>
            <a:endParaRPr lang="it-IT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soprattutto per le imprese locali di piccole dimensioni che, quale voce alternativa e complementare ai giornali a tiratura nazionale,</a:t>
            </a:r>
          </a:p>
          <a:p>
            <a:pPr marL="0" indent="0" algn="ctr">
              <a:buNone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concretizzano pienamente il pluralismo informativo</a:t>
            </a:r>
          </a:p>
          <a:p>
            <a:pPr marL="0" indent="0" algn="just">
              <a:buNone/>
            </a:pPr>
            <a:endParaRPr lang="it-IT" sz="24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it-IT" sz="2400" dirty="0">
                <a:latin typeface="Calibri" panose="020F0502020204030204" pitchFamily="34" charset="0"/>
              </a:rPr>
              <a:t>Esempio: Fondo per il pluralismo e l’innovazione dell’informazione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2400" dirty="0">
              <a:cs typeface="Calibri" panose="020F050202020403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Segnaposto piè di pagina 3">
            <a:extLst>
              <a:ext uri="{FF2B5EF4-FFF2-40B4-BE49-F238E27FC236}">
                <a16:creationId xmlns:a16="http://schemas.microsoft.com/office/drawing/2014/main" id="{40600B0C-16F3-45F8-BF7B-4955499A1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4695D79-11C2-48DF-BDA4-35EA619C4943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6763431D-93CF-4480-BE4F-1720C8565162}"/>
              </a:ext>
            </a:extLst>
          </p:cNvPr>
          <p:cNvSpPr txBox="1">
            <a:spLocks/>
          </p:cNvSpPr>
          <p:nvPr/>
        </p:nvSpPr>
        <p:spPr>
          <a:xfrm>
            <a:off x="1252728" y="64820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/>
              <a:t>L’i</a:t>
            </a:r>
            <a:r>
              <a:rPr lang="it-IT" sz="4000" b="1" dirty="0"/>
              <a:t>ntervento pubblico concretizza il pluralismo informativo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93978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06144" y="2456355"/>
            <a:ext cx="9724875" cy="275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Attualmente in Italia il sistema del sostegno all’editoria prevede: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una serie di </a:t>
            </a:r>
            <a:r>
              <a:rPr lang="it-IT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misure dirette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che vedono le imprese editrici beneficiarie immediate di contributi a vario titolo;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serie di </a:t>
            </a:r>
            <a:r>
              <a:rPr lang="it-IT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misure indirette </a:t>
            </a:r>
            <a:r>
              <a:rPr lang="it-I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che, attraverso agevolazioni fiscali o contributi indiretti, </a:t>
            </a:r>
          </a:p>
          <a:p>
            <a:pPr lvl="1"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facilitano l</a:t>
            </a:r>
            <a:r>
              <a:rPr lang="it-IT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piena attuazione della libertà di informazione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egnaposto piè di pagina 3">
            <a:extLst>
              <a:ext uri="{FF2B5EF4-FFF2-40B4-BE49-F238E27FC236}">
                <a16:creationId xmlns:a16="http://schemas.microsoft.com/office/drawing/2014/main" id="{41C25503-F8D1-4D68-A4E8-D809F1C0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8136" y="6272784"/>
            <a:ext cx="6327648" cy="365125"/>
          </a:xfrm>
        </p:spPr>
        <p:txBody>
          <a:bodyPr/>
          <a:lstStyle/>
          <a:p>
            <a:r>
              <a:rPr lang="it-IT" dirty="0"/>
              <a:t>Economia e gestione delle imprese editoriali</a:t>
            </a:r>
          </a:p>
          <a:p>
            <a:r>
              <a:rPr lang="en-US" dirty="0"/>
              <a:t>Prof. Avv. Fabrizio Carotti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14D58E2-5BB0-439E-A5D1-64CEEA53C947}"/>
              </a:ext>
            </a:extLst>
          </p:cNvPr>
          <p:cNvSpPr txBox="1"/>
          <p:nvPr/>
        </p:nvSpPr>
        <p:spPr>
          <a:xfrm>
            <a:off x="9508208" y="6315556"/>
            <a:ext cx="18437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RIPRODUZIONE RISERVATA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D4DBF0D-04A8-4193-8509-AAEBF8BBA45E}"/>
              </a:ext>
            </a:extLst>
          </p:cNvPr>
          <p:cNvSpPr/>
          <p:nvPr/>
        </p:nvSpPr>
        <p:spPr>
          <a:xfrm>
            <a:off x="1405128" y="1925675"/>
            <a:ext cx="9725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4440E3A4-1DB5-4FF3-A65B-BD0D0B444CD9}"/>
              </a:ext>
            </a:extLst>
          </p:cNvPr>
          <p:cNvSpPr txBox="1">
            <a:spLocks/>
          </p:cNvSpPr>
          <p:nvPr/>
        </p:nvSpPr>
        <p:spPr>
          <a:xfrm>
            <a:off x="1405128" y="800608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Il sistema del sostegno all’editoria</a:t>
            </a:r>
          </a:p>
        </p:txBody>
      </p:sp>
    </p:spTree>
    <p:extLst>
      <p:ext uri="{BB962C8B-B14F-4D97-AF65-F5344CB8AC3E}">
        <p14:creationId xmlns:p14="http://schemas.microsoft.com/office/powerpoint/2010/main" val="4185902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Personalizzato 16">
      <a:dk1>
        <a:srgbClr val="020B30"/>
      </a:dk1>
      <a:lt1>
        <a:sysClr val="window" lastClr="FFFFFF"/>
      </a:lt1>
      <a:dk2>
        <a:srgbClr val="3D3D3D"/>
      </a:dk2>
      <a:lt2>
        <a:srgbClr val="006633"/>
      </a:lt2>
      <a:accent1>
        <a:srgbClr val="003366"/>
      </a:accent1>
      <a:accent2>
        <a:srgbClr val="006633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TM03090434[[fn=Legno]]</Template>
  <TotalTime>383</TotalTime>
  <Words>2599</Words>
  <Application>Microsoft Office PowerPoint</Application>
  <PresentationFormat>Widescreen</PresentationFormat>
  <Paragraphs>388</Paragraphs>
  <Slides>30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7" baseType="lpstr">
      <vt:lpstr>Arial</vt:lpstr>
      <vt:lpstr>Calibri</vt:lpstr>
      <vt:lpstr>Candara</vt:lpstr>
      <vt:lpstr>Garamond</vt:lpstr>
      <vt:lpstr>Times</vt:lpstr>
      <vt:lpstr>Wingdings</vt:lpstr>
      <vt:lpstr>Legno</vt:lpstr>
      <vt:lpstr>  LIBERTA DI ESPRESSIONE  E  PLURALISMO DELL’INFORMAZIONE  il sostegno all’editoria in italia e in europa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Esempi di contributi indiretti</vt:lpstr>
      <vt:lpstr>Prepensionamento giornalisti/poligrafici</vt:lpstr>
      <vt:lpstr>Misure speciali per Covid-19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f.carotti@lumsa.it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DIRITTO D’AUTORE ONLINE</dc:title>
  <dc:creator>Isabella</dc:creator>
  <cp:lastModifiedBy>Isabella Splendore</cp:lastModifiedBy>
  <cp:revision>382</cp:revision>
  <dcterms:created xsi:type="dcterms:W3CDTF">2017-11-17T08:46:51Z</dcterms:created>
  <dcterms:modified xsi:type="dcterms:W3CDTF">2024-10-05T13:04:27Z</dcterms:modified>
</cp:coreProperties>
</file>