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media/image5.jp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6.jpg" ContentType="image/jpeg"/>
  <Override PartName="/ppt/media/image7.jpg" ContentType="image/jpeg"/>
  <Override PartName="/ppt/media/image8.jpg" ContentType="image/jpeg"/>
  <Override PartName="/ppt/media/image9.jpg" ContentType="image/jpeg"/>
  <Override PartName="/ppt/media/image10.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58" r:id="rId3"/>
    <p:sldId id="259" r:id="rId4"/>
    <p:sldId id="260" r:id="rId5"/>
    <p:sldId id="261" r:id="rId6"/>
    <p:sldId id="262" r:id="rId7"/>
    <p:sldId id="317" r:id="rId8"/>
    <p:sldId id="318" r:id="rId9"/>
    <p:sldId id="320" r:id="rId10"/>
    <p:sldId id="321" r:id="rId11"/>
    <p:sldId id="322" r:id="rId12"/>
    <p:sldId id="263" r:id="rId13"/>
    <p:sldId id="308" r:id="rId14"/>
    <p:sldId id="307" r:id="rId15"/>
    <p:sldId id="309" r:id="rId16"/>
    <p:sldId id="310" r:id="rId17"/>
    <p:sldId id="311" r:id="rId18"/>
    <p:sldId id="312" r:id="rId19"/>
    <p:sldId id="316" r:id="rId20"/>
    <p:sldId id="314" r:id="rId21"/>
    <p:sldId id="306" r:id="rId22"/>
  </p:sldIdLst>
  <p:sldSz cx="9144000" cy="6858000" type="screen4x3"/>
  <p:notesSz cx="9144000" cy="6858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92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1814"/>
  </p:normalViewPr>
  <p:slideViewPr>
    <p:cSldViewPr>
      <p:cViewPr varScale="1">
        <p:scale>
          <a:sx n="81" d="100"/>
          <a:sy n="81" d="100"/>
        </p:scale>
        <p:origin x="1320" y="17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32947E17-0FCD-1245-871E-1E93947A5E90}" type="datetimeFigureOut">
              <a:rPr lang="it-IT" smtClean="0"/>
              <a:t>05/11/24</a:t>
            </a:fld>
            <a:endParaRPr lang="it-IT"/>
          </a:p>
        </p:txBody>
      </p:sp>
      <p:sp>
        <p:nvSpPr>
          <p:cNvPr id="4" name="Segnaposto immagine diapositiva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914400" y="3300413"/>
            <a:ext cx="7315200" cy="2700337"/>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AA72CE8D-AF4B-7F46-ACB4-6FEDFC21D004}" type="slidenum">
              <a:rPr lang="it-IT" smtClean="0"/>
              <a:t>‹N›</a:t>
            </a:fld>
            <a:endParaRPr lang="it-IT"/>
          </a:p>
        </p:txBody>
      </p:sp>
    </p:spTree>
    <p:extLst>
      <p:ext uri="{BB962C8B-B14F-4D97-AF65-F5344CB8AC3E}">
        <p14:creationId xmlns:p14="http://schemas.microsoft.com/office/powerpoint/2010/main" val="152119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L’ipotalamo produce l’ossitocina, l’ormone dell’amore che in questi casi viene prodotto in maniera anomala</a:t>
            </a:r>
          </a:p>
          <a:p>
            <a:r>
              <a:rPr lang="it-IT" dirty="0"/>
              <a:t>Sistema limbico è un complesso di strutture encefaliche avente un ruolo chiave nelle reazioni emotive, nelle risposte comportamentali, nei processi di memoria e nell’olfatto.</a:t>
            </a:r>
          </a:p>
          <a:p>
            <a:r>
              <a:rPr lang="it-IT" dirty="0"/>
              <a:t>Lobo frontale: fondamentale per la pianificazione e l’esecuzione dei comportamenti acquisiti e intenzionali, e sono la sede di molte funzioni inibitorie.</a:t>
            </a:r>
          </a:p>
        </p:txBody>
      </p:sp>
      <p:sp>
        <p:nvSpPr>
          <p:cNvPr id="4" name="Segnaposto numero diapositiva 3"/>
          <p:cNvSpPr>
            <a:spLocks noGrp="1"/>
          </p:cNvSpPr>
          <p:nvPr>
            <p:ph type="sldNum" sz="quarter" idx="5"/>
          </p:nvPr>
        </p:nvSpPr>
        <p:spPr/>
        <p:txBody>
          <a:bodyPr/>
          <a:lstStyle/>
          <a:p>
            <a:fld id="{AA72CE8D-AF4B-7F46-ACB4-6FEDFC21D004}" type="slidenum">
              <a:rPr lang="it-IT" smtClean="0"/>
              <a:t>7</a:t>
            </a:fld>
            <a:endParaRPr lang="it-IT"/>
          </a:p>
        </p:txBody>
      </p:sp>
    </p:spTree>
    <p:extLst>
      <p:ext uri="{BB962C8B-B14F-4D97-AF65-F5344CB8AC3E}">
        <p14:creationId xmlns:p14="http://schemas.microsoft.com/office/powerpoint/2010/main" val="2512619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u="none" strike="noStrike" kern="1200" dirty="0">
                <a:solidFill>
                  <a:schemeClr val="tx1"/>
                </a:solidFill>
                <a:effectLst/>
                <a:latin typeface="+mn-lt"/>
                <a:ea typeface="+mn-ea"/>
                <a:cs typeface="+mn-cs"/>
              </a:rPr>
              <a:t>Aggrawal (2011) esaminò anche stati di fuga psicogena o gravi mal di testa prima o dopo un comportamento necrofilo. Abbinato al fatto che l’alcol (uno dei fattori spesso associati alla necrofilia) può indurre anomalie del lobo temporale, e che le anomalie del lobo temporale sono associate a un certo numero di altre parafilie, può essere quindi ragionevole dedurre, che le anomalie del lobo temporale possono essere responsabili di alcuni casi di necrofilia (</a:t>
            </a:r>
            <a:r>
              <a:rPr lang="it-IT" sz="1200" b="0" i="1" u="none" strike="noStrike" kern="1200" dirty="0">
                <a:solidFill>
                  <a:schemeClr val="tx1"/>
                </a:solidFill>
                <a:effectLst/>
                <a:latin typeface="+mn-lt"/>
                <a:ea typeface="+mn-ea"/>
                <a:cs typeface="+mn-cs"/>
              </a:rPr>
              <a:t>Ibidem</a:t>
            </a:r>
            <a:r>
              <a:rPr lang="it-IT" sz="1200" b="0" i="0" u="none" strike="noStrike" kern="1200" dirty="0">
                <a:solidFill>
                  <a:schemeClr val="tx1"/>
                </a:solidFill>
                <a:effectLst/>
                <a:latin typeface="+mn-lt"/>
                <a:ea typeface="+mn-ea"/>
                <a:cs typeface="+mn-cs"/>
              </a:rPr>
              <a:t>).</a:t>
            </a:r>
          </a:p>
          <a:p>
            <a:endParaRPr lang="it-IT" sz="1200" b="0" i="0" u="none" strike="noStrike" kern="1200" dirty="0">
              <a:solidFill>
                <a:schemeClr val="tx1"/>
              </a:solidFill>
              <a:effectLst/>
              <a:latin typeface="+mn-lt"/>
              <a:ea typeface="+mn-ea"/>
              <a:cs typeface="+mn-cs"/>
            </a:endParaRPr>
          </a:p>
          <a:p>
            <a:r>
              <a:rPr lang="it-IT" sz="1200" b="0" i="0" u="none" strike="noStrike" kern="1200" dirty="0">
                <a:solidFill>
                  <a:schemeClr val="tx1"/>
                </a:solidFill>
                <a:effectLst/>
                <a:latin typeface="+mn-lt"/>
                <a:ea typeface="+mn-ea"/>
                <a:cs typeface="+mn-cs"/>
              </a:rPr>
              <a:t>Lobo temporale: necessario per la percezione uditiva, per la comprensione del linguaggio, per la memoria visiva, dichiarativa (fattuale) e per l’affettività.</a:t>
            </a:r>
          </a:p>
          <a:p>
            <a:endParaRPr lang="it-IT" dirty="0"/>
          </a:p>
        </p:txBody>
      </p:sp>
      <p:sp>
        <p:nvSpPr>
          <p:cNvPr id="4" name="Segnaposto numero diapositiva 3"/>
          <p:cNvSpPr>
            <a:spLocks noGrp="1"/>
          </p:cNvSpPr>
          <p:nvPr>
            <p:ph type="sldNum" sz="quarter" idx="5"/>
          </p:nvPr>
        </p:nvSpPr>
        <p:spPr/>
        <p:txBody>
          <a:bodyPr/>
          <a:lstStyle/>
          <a:p>
            <a:fld id="{AA72CE8D-AF4B-7F46-ACB4-6FEDFC21D004}" type="slidenum">
              <a:rPr lang="it-IT" smtClean="0"/>
              <a:t>8</a:t>
            </a:fld>
            <a:endParaRPr lang="it-IT"/>
          </a:p>
        </p:txBody>
      </p:sp>
    </p:spTree>
    <p:extLst>
      <p:ext uri="{BB962C8B-B14F-4D97-AF65-F5344CB8AC3E}">
        <p14:creationId xmlns:p14="http://schemas.microsoft.com/office/powerpoint/2010/main" val="3709421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u="none" strike="noStrike" kern="1200" dirty="0">
                <a:solidFill>
                  <a:schemeClr val="tx1"/>
                </a:solidFill>
                <a:effectLst/>
                <a:latin typeface="+mn-lt"/>
                <a:ea typeface="+mn-ea"/>
                <a:cs typeface="+mn-cs"/>
              </a:rPr>
              <a:t>Quest’ultima è caratterizzata da un aumento del desiderio sessuale o dalla tendenza a cercare stimoli sessuali da oggetti insoliti o inappropriati. Gli esami neuropsicologici portano alla conclusione che la devianza sessuale è associata ad anomalie di un vasto circuito cortico-sottocorticale, fronto-temporale. Mentre i dati neuropsicologici e di neuroimaging riguardanti gli autori di reati sessuali sono limitati e viziati da numerosi limiti metodologici, la scoperta più frequente riguarda disfunzioni associate ai lobi fronto-temporali di sinistra. Così, l’ipotesi che un’anomalia fronto-temporale sinistra possa interrompere un meccanismo di controllo normativo e provocare tendenze parafiliache prevale ancora (</a:t>
            </a:r>
            <a:r>
              <a:rPr lang="it-IT" sz="1200" b="0" i="1" u="none" strike="noStrike" kern="1200" dirty="0">
                <a:solidFill>
                  <a:schemeClr val="tx1"/>
                </a:solidFill>
                <a:effectLst/>
                <a:latin typeface="+mn-lt"/>
                <a:ea typeface="+mn-ea"/>
                <a:cs typeface="+mn-cs"/>
              </a:rPr>
              <a:t>Ibidem</a:t>
            </a:r>
            <a:r>
              <a:rPr lang="it-IT" sz="1200" b="0" i="0" u="none" strike="noStrike" kern="1200" dirty="0">
                <a:solidFill>
                  <a:schemeClr val="tx1"/>
                </a:solidFill>
                <a:effectLst/>
                <a:latin typeface="+mn-lt"/>
                <a:ea typeface="+mn-ea"/>
                <a:cs typeface="+mn-cs"/>
              </a:rPr>
              <a:t>).</a:t>
            </a:r>
            <a:endParaRPr lang="it-IT" dirty="0"/>
          </a:p>
        </p:txBody>
      </p:sp>
      <p:sp>
        <p:nvSpPr>
          <p:cNvPr id="4" name="Segnaposto numero diapositiva 3"/>
          <p:cNvSpPr>
            <a:spLocks noGrp="1"/>
          </p:cNvSpPr>
          <p:nvPr>
            <p:ph type="sldNum" sz="quarter" idx="5"/>
          </p:nvPr>
        </p:nvSpPr>
        <p:spPr/>
        <p:txBody>
          <a:bodyPr/>
          <a:lstStyle/>
          <a:p>
            <a:fld id="{AA72CE8D-AF4B-7F46-ACB4-6FEDFC21D004}" type="slidenum">
              <a:rPr lang="it-IT" smtClean="0"/>
              <a:t>9</a:t>
            </a:fld>
            <a:endParaRPr lang="it-IT"/>
          </a:p>
        </p:txBody>
      </p:sp>
    </p:spTree>
    <p:extLst>
      <p:ext uri="{BB962C8B-B14F-4D97-AF65-F5344CB8AC3E}">
        <p14:creationId xmlns:p14="http://schemas.microsoft.com/office/powerpoint/2010/main" val="1168553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b="0" i="0" u="none" strike="noStrike" kern="1200" dirty="0">
                <a:solidFill>
                  <a:schemeClr val="tx1"/>
                </a:solidFill>
                <a:effectLst/>
                <a:latin typeface="+mn-lt"/>
                <a:ea typeface="+mn-ea"/>
                <a:cs typeface="+mn-cs"/>
              </a:rPr>
              <a:t>I necrofili sono considerati dei soggetti che odiano l’umanità, sono prepotenti, guerrafondai e razzisti. Amano lo spargimento di sangue, la malattia, il terrore, l’oscurità e la morte. Sebbene tutti gli esseri umani possano comportarsi in modo aggressivo e distruttivo a volte, nei necrofili tali comportamenti coincidono con un vero e proprio stile di vita (Landis, 1975).  </a:t>
            </a:r>
            <a:endParaRPr lang="it-IT" dirty="0">
              <a:effectLst/>
            </a:endParaRPr>
          </a:p>
          <a:p>
            <a:endParaRPr lang="it-IT" dirty="0"/>
          </a:p>
        </p:txBody>
      </p:sp>
      <p:sp>
        <p:nvSpPr>
          <p:cNvPr id="4" name="Segnaposto numero diapositiva 3"/>
          <p:cNvSpPr>
            <a:spLocks noGrp="1"/>
          </p:cNvSpPr>
          <p:nvPr>
            <p:ph type="sldNum" sz="quarter" idx="5"/>
          </p:nvPr>
        </p:nvSpPr>
        <p:spPr/>
        <p:txBody>
          <a:bodyPr/>
          <a:lstStyle/>
          <a:p>
            <a:fld id="{AA72CE8D-AF4B-7F46-ACB4-6FEDFC21D004}" type="slidenum">
              <a:rPr lang="it-IT" smtClean="0"/>
              <a:t>10</a:t>
            </a:fld>
            <a:endParaRPr lang="it-IT"/>
          </a:p>
        </p:txBody>
      </p:sp>
    </p:spTree>
    <p:extLst>
      <p:ext uri="{BB962C8B-B14F-4D97-AF65-F5344CB8AC3E}">
        <p14:creationId xmlns:p14="http://schemas.microsoft.com/office/powerpoint/2010/main" val="2149163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b="0" i="0" u="none" strike="noStrike" kern="1200" dirty="0">
                <a:solidFill>
                  <a:schemeClr val="tx1"/>
                </a:solidFill>
                <a:effectLst/>
                <a:latin typeface="+mn-lt"/>
                <a:ea typeface="+mn-ea"/>
                <a:cs typeface="+mn-cs"/>
              </a:rPr>
              <a:t>Anche l’esposizione alla scena primaria sembra avere rilevanza nello sviluppo della necrofilia. La scena primaria si riferisce all’osservazione reale o immaginaria del rapporto sessuale dei genitori da parte del bambino piccolo.  Per esempio, il bambino interpreta erroneamente l’atto sessuale come un attacco omicida del padre alla madre indifesa, il che provoca nel bambino un’ansia traumatica travolgente. Questa interpretazione del rapporto sessuale dei genitori forma poi la base inconscia per il successivo emergere del necro-omicidio. Il bambino identifica il padre come l’aggressore e la madre come la vittima che è stata resa inoffensiva e immobile (Vasudevan, Dharma &amp; Eccleston, 2019).</a:t>
            </a:r>
            <a:endParaRPr lang="it-IT" dirty="0">
              <a:effectLst/>
            </a:endParaRPr>
          </a:p>
          <a:p>
            <a:endParaRPr lang="it-IT" dirty="0"/>
          </a:p>
        </p:txBody>
      </p:sp>
      <p:sp>
        <p:nvSpPr>
          <p:cNvPr id="4" name="Segnaposto numero diapositiva 3"/>
          <p:cNvSpPr>
            <a:spLocks noGrp="1"/>
          </p:cNvSpPr>
          <p:nvPr>
            <p:ph type="sldNum" sz="quarter" idx="5"/>
          </p:nvPr>
        </p:nvSpPr>
        <p:spPr/>
        <p:txBody>
          <a:bodyPr/>
          <a:lstStyle/>
          <a:p>
            <a:fld id="{AA72CE8D-AF4B-7F46-ACB4-6FEDFC21D004}" type="slidenum">
              <a:rPr lang="it-IT" smtClean="0"/>
              <a:t>11</a:t>
            </a:fld>
            <a:endParaRPr lang="it-IT"/>
          </a:p>
        </p:txBody>
      </p:sp>
    </p:spTree>
    <p:extLst>
      <p:ext uri="{BB962C8B-B14F-4D97-AF65-F5344CB8AC3E}">
        <p14:creationId xmlns:p14="http://schemas.microsoft.com/office/powerpoint/2010/main" val="20346449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144000" cy="6857998"/>
          </a:xfrm>
          <a:prstGeom prst="rect">
            <a:avLst/>
          </a:prstGeom>
        </p:spPr>
      </p:pic>
      <p:pic>
        <p:nvPicPr>
          <p:cNvPr id="17" name="bg object 17"/>
          <p:cNvPicPr/>
          <p:nvPr/>
        </p:nvPicPr>
        <p:blipFill>
          <a:blip r:embed="rId3" cstate="print"/>
          <a:stretch>
            <a:fillRect/>
          </a:stretch>
        </p:blipFill>
        <p:spPr>
          <a:xfrm>
            <a:off x="4376039" y="5695543"/>
            <a:ext cx="4146422" cy="696595"/>
          </a:xfrm>
          <a:prstGeom prst="rect">
            <a:avLst/>
          </a:prstGeom>
        </p:spPr>
      </p:pic>
      <p:sp>
        <p:nvSpPr>
          <p:cNvPr id="2" name="Holder 2"/>
          <p:cNvSpPr>
            <a:spLocks noGrp="1"/>
          </p:cNvSpPr>
          <p:nvPr>
            <p:ph type="ctrTitle"/>
          </p:nvPr>
        </p:nvSpPr>
        <p:spPr>
          <a:xfrm>
            <a:off x="884631" y="2253437"/>
            <a:ext cx="7374737" cy="63500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000" b="0" i="0">
                <a:solidFill>
                  <a:srgbClr val="7E7E7E"/>
                </a:solidFill>
                <a:latin typeface="Microsoft Sans Serif"/>
                <a:cs typeface="Microsoft Sans Serif"/>
              </a:defRPr>
            </a:lvl1pPr>
          </a:lstStyle>
          <a:p>
            <a:pPr marL="12700">
              <a:lnSpc>
                <a:spcPct val="100000"/>
              </a:lnSpc>
            </a:pPr>
            <a:r>
              <a:rPr spc="-5" dirty="0"/>
              <a:t>Università</a:t>
            </a:r>
            <a:r>
              <a:rPr spc="-45" dirty="0"/>
              <a:t> </a:t>
            </a:r>
            <a:r>
              <a:rPr spc="-5" dirty="0"/>
              <a:t>LUMSA</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11/5/24</a:t>
            </a:fld>
            <a:endParaRPr lang="en-US"/>
          </a:p>
        </p:txBody>
      </p:sp>
      <p:sp>
        <p:nvSpPr>
          <p:cNvPr id="6" name="Holder 6"/>
          <p:cNvSpPr>
            <a:spLocks noGrp="1"/>
          </p:cNvSpPr>
          <p:nvPr>
            <p:ph type="sldNum" sz="quarter" idx="7"/>
          </p:nvPr>
        </p:nvSpPr>
        <p:spPr/>
        <p:txBody>
          <a:bodyPr lIns="0" tIns="0" rIns="0" bIns="0"/>
          <a:lstStyle>
            <a:lvl1pPr>
              <a:defRPr sz="1100" b="0" i="0">
                <a:solidFill>
                  <a:srgbClr val="7E7E7E"/>
                </a:solidFill>
                <a:latin typeface="Microsoft Sans Serif"/>
                <a:cs typeface="Microsoft Sans Serif"/>
              </a:defRPr>
            </a:lvl1pPr>
          </a:lstStyle>
          <a:p>
            <a:pPr marL="38100">
              <a:lnSpc>
                <a:spcPct val="100000"/>
              </a:lnSpc>
            </a:pPr>
            <a:fld id="{81D60167-4931-47E6-BA6A-407CBD079E47}" type="slidenum">
              <a:rPr dirty="0"/>
              <a:t>‹N›</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006633"/>
                </a:solidFill>
                <a:latin typeface="Microsoft Sans Serif"/>
                <a:cs typeface="Microsoft Sans Serif"/>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Microsoft Sans Serif"/>
                <a:cs typeface="Microsoft Sans Serif"/>
              </a:defRPr>
            </a:lvl1pPr>
          </a:lstStyle>
          <a:p>
            <a:endParaRPr/>
          </a:p>
        </p:txBody>
      </p:sp>
      <p:sp>
        <p:nvSpPr>
          <p:cNvPr id="4" name="Holder 4"/>
          <p:cNvSpPr>
            <a:spLocks noGrp="1"/>
          </p:cNvSpPr>
          <p:nvPr>
            <p:ph type="ftr" sz="quarter" idx="5"/>
          </p:nvPr>
        </p:nvSpPr>
        <p:spPr/>
        <p:txBody>
          <a:bodyPr lIns="0" tIns="0" rIns="0" bIns="0"/>
          <a:lstStyle>
            <a:lvl1pPr>
              <a:defRPr sz="1000" b="0" i="0">
                <a:solidFill>
                  <a:srgbClr val="7E7E7E"/>
                </a:solidFill>
                <a:latin typeface="Microsoft Sans Serif"/>
                <a:cs typeface="Microsoft Sans Serif"/>
              </a:defRPr>
            </a:lvl1pPr>
          </a:lstStyle>
          <a:p>
            <a:pPr marL="12700">
              <a:lnSpc>
                <a:spcPct val="100000"/>
              </a:lnSpc>
            </a:pPr>
            <a:r>
              <a:rPr spc="-5" dirty="0"/>
              <a:t>Università</a:t>
            </a:r>
            <a:r>
              <a:rPr spc="-45" dirty="0"/>
              <a:t> </a:t>
            </a:r>
            <a:r>
              <a:rPr spc="-5" dirty="0"/>
              <a:t>LUMSA</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11/5/24</a:t>
            </a:fld>
            <a:endParaRPr lang="en-US"/>
          </a:p>
        </p:txBody>
      </p:sp>
      <p:sp>
        <p:nvSpPr>
          <p:cNvPr id="6" name="Holder 6"/>
          <p:cNvSpPr>
            <a:spLocks noGrp="1"/>
          </p:cNvSpPr>
          <p:nvPr>
            <p:ph type="sldNum" sz="quarter" idx="7"/>
          </p:nvPr>
        </p:nvSpPr>
        <p:spPr/>
        <p:txBody>
          <a:bodyPr lIns="0" tIns="0" rIns="0" bIns="0"/>
          <a:lstStyle>
            <a:lvl1pPr>
              <a:defRPr sz="1100" b="0" i="0">
                <a:solidFill>
                  <a:srgbClr val="7E7E7E"/>
                </a:solidFill>
                <a:latin typeface="Microsoft Sans Serif"/>
                <a:cs typeface="Microsoft Sans Serif"/>
              </a:defRPr>
            </a:lvl1pPr>
          </a:lstStyle>
          <a:p>
            <a:pPr marL="38100">
              <a:lnSpc>
                <a:spcPct val="100000"/>
              </a:lnSpc>
            </a:pPr>
            <a:fld id="{81D60167-4931-47E6-BA6A-407CBD079E47}" type="slidenum">
              <a:rPr dirty="0"/>
              <a:t>‹N›</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006633"/>
                </a:solidFill>
                <a:latin typeface="Microsoft Sans Serif"/>
                <a:cs typeface="Microsoft Sans Serif"/>
              </a:defRPr>
            </a:lvl1pPr>
          </a:lstStyle>
          <a:p>
            <a:endParaRPr/>
          </a:p>
        </p:txBody>
      </p:sp>
      <p:sp>
        <p:nvSpPr>
          <p:cNvPr id="3" name="Holder 3"/>
          <p:cNvSpPr>
            <a:spLocks noGrp="1"/>
          </p:cNvSpPr>
          <p:nvPr>
            <p:ph sz="half" idx="2"/>
          </p:nvPr>
        </p:nvSpPr>
        <p:spPr>
          <a:xfrm>
            <a:off x="510641" y="1135151"/>
            <a:ext cx="3664585" cy="4546600"/>
          </a:xfrm>
          <a:prstGeom prst="rect">
            <a:avLst/>
          </a:prstGeom>
        </p:spPr>
        <p:txBody>
          <a:bodyPr wrap="square" lIns="0" tIns="0" rIns="0" bIns="0">
            <a:spAutoFit/>
          </a:bodyPr>
          <a:lstStyle>
            <a:lvl1pPr>
              <a:defRPr sz="1600" b="0" i="0">
                <a:solidFill>
                  <a:schemeClr val="tx1"/>
                </a:solidFill>
                <a:latin typeface="Microsoft Sans Serif"/>
                <a:cs typeface="Microsoft Sans Serif"/>
              </a:defRPr>
            </a:lvl1pPr>
          </a:lstStyle>
          <a:p>
            <a:endParaRPr/>
          </a:p>
        </p:txBody>
      </p:sp>
      <p:sp>
        <p:nvSpPr>
          <p:cNvPr id="4" name="Holder 4"/>
          <p:cNvSpPr>
            <a:spLocks noGrp="1"/>
          </p:cNvSpPr>
          <p:nvPr>
            <p:ph sz="half" idx="3"/>
          </p:nvPr>
        </p:nvSpPr>
        <p:spPr>
          <a:xfrm>
            <a:off x="4719954" y="1266520"/>
            <a:ext cx="3869690" cy="4325620"/>
          </a:xfrm>
          <a:prstGeom prst="rect">
            <a:avLst/>
          </a:prstGeom>
        </p:spPr>
        <p:txBody>
          <a:bodyPr wrap="square" lIns="0" tIns="0" rIns="0" bIns="0">
            <a:spAutoFit/>
          </a:bodyPr>
          <a:lstStyle>
            <a:lvl1pPr>
              <a:defRPr sz="1900" b="1" i="0">
                <a:solidFill>
                  <a:schemeClr val="tx1"/>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defRPr sz="1000" b="0" i="0">
                <a:solidFill>
                  <a:srgbClr val="7E7E7E"/>
                </a:solidFill>
                <a:latin typeface="Microsoft Sans Serif"/>
                <a:cs typeface="Microsoft Sans Serif"/>
              </a:defRPr>
            </a:lvl1pPr>
          </a:lstStyle>
          <a:p>
            <a:pPr marL="12700">
              <a:lnSpc>
                <a:spcPct val="100000"/>
              </a:lnSpc>
            </a:pPr>
            <a:r>
              <a:rPr spc="-5" dirty="0"/>
              <a:t>Università</a:t>
            </a:r>
            <a:r>
              <a:rPr spc="-45" dirty="0"/>
              <a:t> </a:t>
            </a:r>
            <a:r>
              <a:rPr spc="-5" dirty="0"/>
              <a:t>LUMSA</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11/5/24</a:t>
            </a:fld>
            <a:endParaRPr lang="en-US"/>
          </a:p>
        </p:txBody>
      </p:sp>
      <p:sp>
        <p:nvSpPr>
          <p:cNvPr id="7" name="Holder 7"/>
          <p:cNvSpPr>
            <a:spLocks noGrp="1"/>
          </p:cNvSpPr>
          <p:nvPr>
            <p:ph type="sldNum" sz="quarter" idx="7"/>
          </p:nvPr>
        </p:nvSpPr>
        <p:spPr/>
        <p:txBody>
          <a:bodyPr lIns="0" tIns="0" rIns="0" bIns="0"/>
          <a:lstStyle>
            <a:lvl1pPr>
              <a:defRPr sz="1100" b="0" i="0">
                <a:solidFill>
                  <a:srgbClr val="7E7E7E"/>
                </a:solidFill>
                <a:latin typeface="Microsoft Sans Serif"/>
                <a:cs typeface="Microsoft Sans Serif"/>
              </a:defRPr>
            </a:lvl1pPr>
          </a:lstStyle>
          <a:p>
            <a:pPr marL="38100">
              <a:lnSpc>
                <a:spcPct val="100000"/>
              </a:lnSpc>
            </a:pPr>
            <a:fld id="{81D60167-4931-47E6-BA6A-407CBD079E47}" type="slidenum">
              <a:rPr dirty="0"/>
              <a:t>‹N›</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006633"/>
                </a:solidFill>
                <a:latin typeface="Microsoft Sans Serif"/>
                <a:cs typeface="Microsoft Sans Serif"/>
              </a:defRPr>
            </a:lvl1pPr>
          </a:lstStyle>
          <a:p>
            <a:endParaRPr/>
          </a:p>
        </p:txBody>
      </p:sp>
      <p:sp>
        <p:nvSpPr>
          <p:cNvPr id="3" name="Holder 3"/>
          <p:cNvSpPr>
            <a:spLocks noGrp="1"/>
          </p:cNvSpPr>
          <p:nvPr>
            <p:ph type="ftr" sz="quarter" idx="5"/>
          </p:nvPr>
        </p:nvSpPr>
        <p:spPr/>
        <p:txBody>
          <a:bodyPr lIns="0" tIns="0" rIns="0" bIns="0"/>
          <a:lstStyle>
            <a:lvl1pPr>
              <a:defRPr sz="1000" b="0" i="0">
                <a:solidFill>
                  <a:srgbClr val="7E7E7E"/>
                </a:solidFill>
                <a:latin typeface="Microsoft Sans Serif"/>
                <a:cs typeface="Microsoft Sans Serif"/>
              </a:defRPr>
            </a:lvl1pPr>
          </a:lstStyle>
          <a:p>
            <a:pPr marL="12700">
              <a:lnSpc>
                <a:spcPct val="100000"/>
              </a:lnSpc>
            </a:pPr>
            <a:r>
              <a:rPr spc="-5" dirty="0"/>
              <a:t>Università</a:t>
            </a:r>
            <a:r>
              <a:rPr spc="-45" dirty="0"/>
              <a:t> </a:t>
            </a:r>
            <a:r>
              <a:rPr spc="-5" dirty="0"/>
              <a:t>LUMSA</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11/5/24</a:t>
            </a:fld>
            <a:endParaRPr lang="en-US"/>
          </a:p>
        </p:txBody>
      </p:sp>
      <p:sp>
        <p:nvSpPr>
          <p:cNvPr id="5" name="Holder 5"/>
          <p:cNvSpPr>
            <a:spLocks noGrp="1"/>
          </p:cNvSpPr>
          <p:nvPr>
            <p:ph type="sldNum" sz="quarter" idx="7"/>
          </p:nvPr>
        </p:nvSpPr>
        <p:spPr/>
        <p:txBody>
          <a:bodyPr lIns="0" tIns="0" rIns="0" bIns="0"/>
          <a:lstStyle>
            <a:lvl1pPr>
              <a:defRPr sz="1100" b="0" i="0">
                <a:solidFill>
                  <a:srgbClr val="7E7E7E"/>
                </a:solidFill>
                <a:latin typeface="Microsoft Sans Serif"/>
                <a:cs typeface="Microsoft Sans Serif"/>
              </a:defRPr>
            </a:lvl1pPr>
          </a:lstStyle>
          <a:p>
            <a:pPr marL="38100">
              <a:lnSpc>
                <a:spcPct val="100000"/>
              </a:lnSpc>
            </a:pPr>
            <a:fld id="{81D60167-4931-47E6-BA6A-407CBD079E47}" type="slidenum">
              <a:rPr dirty="0"/>
              <a:t>‹N›</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000" b="0" i="0">
                <a:solidFill>
                  <a:srgbClr val="7E7E7E"/>
                </a:solidFill>
                <a:latin typeface="Microsoft Sans Serif"/>
                <a:cs typeface="Microsoft Sans Serif"/>
              </a:defRPr>
            </a:lvl1pPr>
          </a:lstStyle>
          <a:p>
            <a:pPr marL="12700">
              <a:lnSpc>
                <a:spcPct val="100000"/>
              </a:lnSpc>
            </a:pPr>
            <a:r>
              <a:rPr spc="-5" dirty="0"/>
              <a:t>Università</a:t>
            </a:r>
            <a:r>
              <a:rPr spc="-45" dirty="0"/>
              <a:t> </a:t>
            </a:r>
            <a:r>
              <a:rPr spc="-5" dirty="0"/>
              <a:t>LUMSA</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11/5/24</a:t>
            </a:fld>
            <a:endParaRPr lang="en-US"/>
          </a:p>
        </p:txBody>
      </p:sp>
      <p:sp>
        <p:nvSpPr>
          <p:cNvPr id="4" name="Holder 4"/>
          <p:cNvSpPr>
            <a:spLocks noGrp="1"/>
          </p:cNvSpPr>
          <p:nvPr>
            <p:ph type="sldNum" sz="quarter" idx="7"/>
          </p:nvPr>
        </p:nvSpPr>
        <p:spPr/>
        <p:txBody>
          <a:bodyPr lIns="0" tIns="0" rIns="0" bIns="0"/>
          <a:lstStyle>
            <a:lvl1pPr>
              <a:defRPr sz="1100" b="0" i="0">
                <a:solidFill>
                  <a:srgbClr val="7E7E7E"/>
                </a:solidFill>
                <a:latin typeface="Microsoft Sans Serif"/>
                <a:cs typeface="Microsoft Sans Serif"/>
              </a:defRPr>
            </a:lvl1pPr>
          </a:lstStyle>
          <a:p>
            <a:pPr marL="38100">
              <a:lnSpc>
                <a:spcPct val="100000"/>
              </a:lnSpc>
            </a:pPr>
            <a:fld id="{81D60167-4931-47E6-BA6A-407CBD079E47}" type="slidenum">
              <a:rPr dirty="0"/>
              <a:t>‹N›</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601598"/>
            <a:ext cx="8874760" cy="0"/>
          </a:xfrm>
          <a:custGeom>
            <a:avLst/>
            <a:gdLst/>
            <a:ahLst/>
            <a:cxnLst/>
            <a:rect l="l" t="t" r="r" b="b"/>
            <a:pathLst>
              <a:path w="8874760">
                <a:moveTo>
                  <a:pt x="0" y="0"/>
                </a:moveTo>
                <a:lnTo>
                  <a:pt x="8874506" y="0"/>
                </a:lnTo>
              </a:path>
            </a:pathLst>
          </a:custGeom>
          <a:ln w="19050">
            <a:solidFill>
              <a:srgbClr val="006633"/>
            </a:solidFill>
          </a:ln>
        </p:spPr>
        <p:txBody>
          <a:bodyPr wrap="square" lIns="0" tIns="0" rIns="0" bIns="0" rtlCol="0"/>
          <a:lstStyle/>
          <a:p>
            <a:endParaRPr/>
          </a:p>
        </p:txBody>
      </p:sp>
      <p:sp>
        <p:nvSpPr>
          <p:cNvPr id="2" name="Holder 2"/>
          <p:cNvSpPr>
            <a:spLocks noGrp="1"/>
          </p:cNvSpPr>
          <p:nvPr>
            <p:ph type="title"/>
          </p:nvPr>
        </p:nvSpPr>
        <p:spPr>
          <a:xfrm>
            <a:off x="256743" y="161671"/>
            <a:ext cx="2466340" cy="391159"/>
          </a:xfrm>
          <a:prstGeom prst="rect">
            <a:avLst/>
          </a:prstGeom>
        </p:spPr>
        <p:txBody>
          <a:bodyPr wrap="square" lIns="0" tIns="0" rIns="0" bIns="0">
            <a:spAutoFit/>
          </a:bodyPr>
          <a:lstStyle>
            <a:lvl1pPr>
              <a:defRPr sz="2400" b="0" i="0">
                <a:solidFill>
                  <a:srgbClr val="006633"/>
                </a:solidFill>
                <a:latin typeface="Microsoft Sans Serif"/>
                <a:cs typeface="Microsoft Sans Serif"/>
              </a:defRPr>
            </a:lvl1pPr>
          </a:lstStyle>
          <a:p>
            <a:endParaRPr/>
          </a:p>
        </p:txBody>
      </p:sp>
      <p:sp>
        <p:nvSpPr>
          <p:cNvPr id="3" name="Holder 3"/>
          <p:cNvSpPr>
            <a:spLocks noGrp="1"/>
          </p:cNvSpPr>
          <p:nvPr>
            <p:ph type="body" idx="1"/>
          </p:nvPr>
        </p:nvSpPr>
        <p:spPr>
          <a:xfrm>
            <a:off x="535939" y="1336675"/>
            <a:ext cx="8072120" cy="3330575"/>
          </a:xfrm>
          <a:prstGeom prst="rect">
            <a:avLst/>
          </a:prstGeom>
        </p:spPr>
        <p:txBody>
          <a:bodyPr wrap="square" lIns="0" tIns="0" rIns="0" bIns="0">
            <a:spAutoFit/>
          </a:bodyPr>
          <a:lstStyle>
            <a:lvl1pPr>
              <a:defRPr sz="2400" b="0" i="0">
                <a:solidFill>
                  <a:schemeClr val="tx1"/>
                </a:solidFill>
                <a:latin typeface="Microsoft Sans Serif"/>
                <a:cs typeface="Microsoft Sans Serif"/>
              </a:defRPr>
            </a:lvl1pPr>
          </a:lstStyle>
          <a:p>
            <a:endParaRPr/>
          </a:p>
        </p:txBody>
      </p:sp>
      <p:sp>
        <p:nvSpPr>
          <p:cNvPr id="4" name="Holder 4"/>
          <p:cNvSpPr>
            <a:spLocks noGrp="1"/>
          </p:cNvSpPr>
          <p:nvPr>
            <p:ph type="ftr" sz="quarter" idx="5"/>
          </p:nvPr>
        </p:nvSpPr>
        <p:spPr>
          <a:xfrm>
            <a:off x="348183" y="6345523"/>
            <a:ext cx="1059180" cy="167004"/>
          </a:xfrm>
          <a:prstGeom prst="rect">
            <a:avLst/>
          </a:prstGeom>
        </p:spPr>
        <p:txBody>
          <a:bodyPr wrap="square" lIns="0" tIns="0" rIns="0" bIns="0">
            <a:spAutoFit/>
          </a:bodyPr>
          <a:lstStyle>
            <a:lvl1pPr>
              <a:defRPr sz="1000" b="0" i="0">
                <a:solidFill>
                  <a:srgbClr val="7E7E7E"/>
                </a:solidFill>
                <a:latin typeface="Microsoft Sans Serif"/>
                <a:cs typeface="Microsoft Sans Serif"/>
              </a:defRPr>
            </a:lvl1pPr>
          </a:lstStyle>
          <a:p>
            <a:pPr marL="12700">
              <a:lnSpc>
                <a:spcPct val="100000"/>
              </a:lnSpc>
            </a:pPr>
            <a:r>
              <a:rPr spc="-5" dirty="0"/>
              <a:t>Università</a:t>
            </a:r>
            <a:r>
              <a:rPr spc="-45" dirty="0"/>
              <a:t> </a:t>
            </a:r>
            <a:r>
              <a:rPr spc="-5" dirty="0"/>
              <a:t>LUMSA</a:t>
            </a: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11/5/24</a:t>
            </a:fld>
            <a:endParaRPr lang="en-US"/>
          </a:p>
        </p:txBody>
      </p:sp>
      <p:sp>
        <p:nvSpPr>
          <p:cNvPr id="6" name="Holder 6"/>
          <p:cNvSpPr>
            <a:spLocks noGrp="1"/>
          </p:cNvSpPr>
          <p:nvPr>
            <p:ph type="sldNum" sz="quarter" idx="7"/>
          </p:nvPr>
        </p:nvSpPr>
        <p:spPr>
          <a:xfrm>
            <a:off x="8590153" y="6339202"/>
            <a:ext cx="231775" cy="182245"/>
          </a:xfrm>
          <a:prstGeom prst="rect">
            <a:avLst/>
          </a:prstGeom>
        </p:spPr>
        <p:txBody>
          <a:bodyPr wrap="square" lIns="0" tIns="0" rIns="0" bIns="0">
            <a:spAutoFit/>
          </a:bodyPr>
          <a:lstStyle>
            <a:lvl1pPr>
              <a:defRPr sz="1100" b="0" i="0">
                <a:solidFill>
                  <a:srgbClr val="7E7E7E"/>
                </a:solidFill>
                <a:latin typeface="Microsoft Sans Serif"/>
                <a:cs typeface="Microsoft Sans Serif"/>
              </a:defRPr>
            </a:lvl1pPr>
          </a:lstStyle>
          <a:p>
            <a:pPr marL="38100">
              <a:lnSpc>
                <a:spcPct val="100000"/>
              </a:lnSpc>
            </a:pPr>
            <a:fld id="{81D60167-4931-47E6-BA6A-407CBD079E47}" type="slidenum">
              <a:rPr dirty="0"/>
              <a:t>‹N›</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0" y="0"/>
              <a:ext cx="9144000" cy="6857998"/>
            </a:xfrm>
            <a:prstGeom prst="rect">
              <a:avLst/>
            </a:prstGeom>
          </p:spPr>
        </p:pic>
        <p:pic>
          <p:nvPicPr>
            <p:cNvPr id="4" name="object 4"/>
            <p:cNvPicPr/>
            <p:nvPr/>
          </p:nvPicPr>
          <p:blipFill>
            <a:blip r:embed="rId3" cstate="print"/>
            <a:stretch>
              <a:fillRect/>
            </a:stretch>
          </p:blipFill>
          <p:spPr>
            <a:xfrm>
              <a:off x="4376039" y="5695543"/>
              <a:ext cx="4146422" cy="696595"/>
            </a:xfrm>
            <a:prstGeom prst="rect">
              <a:avLst/>
            </a:prstGeom>
          </p:spPr>
        </p:pic>
      </p:grpSp>
      <p:sp>
        <p:nvSpPr>
          <p:cNvPr id="5" name="object 5"/>
          <p:cNvSpPr txBox="1">
            <a:spLocks noGrp="1"/>
          </p:cNvSpPr>
          <p:nvPr>
            <p:ph type="title"/>
          </p:nvPr>
        </p:nvSpPr>
        <p:spPr>
          <a:xfrm>
            <a:off x="930960" y="1567053"/>
            <a:ext cx="3608704" cy="633507"/>
          </a:xfrm>
          <a:prstGeom prst="rect">
            <a:avLst/>
          </a:prstGeom>
        </p:spPr>
        <p:txBody>
          <a:bodyPr vert="horz" wrap="square" lIns="0" tIns="81280" rIns="0" bIns="0" rtlCol="0">
            <a:spAutoFit/>
          </a:bodyPr>
          <a:lstStyle/>
          <a:p>
            <a:pPr marL="12700" marR="5080">
              <a:lnSpc>
                <a:spcPts val="4320"/>
              </a:lnSpc>
              <a:spcBef>
                <a:spcPts val="640"/>
              </a:spcBef>
              <a:tabLst>
                <a:tab pos="745490" algn="l"/>
              </a:tabLst>
            </a:pPr>
            <a:r>
              <a:rPr sz="4000" b="1" spc="-5" dirty="0">
                <a:solidFill>
                  <a:srgbClr val="FFFFFF"/>
                </a:solidFill>
                <a:latin typeface="Arial"/>
                <a:cs typeface="Arial"/>
              </a:rPr>
              <a:t>La	</a:t>
            </a:r>
            <a:r>
              <a:rPr lang="it-IT" sz="4000" b="1" spc="-5" dirty="0">
                <a:solidFill>
                  <a:srgbClr val="FFFFFF"/>
                </a:solidFill>
                <a:latin typeface="Arial"/>
                <a:cs typeface="Arial"/>
              </a:rPr>
              <a:t>Necrofilia</a:t>
            </a:r>
            <a:endParaRPr sz="4000" dirty="0">
              <a:latin typeface="Arial"/>
              <a:cs typeface="Arial"/>
            </a:endParaRPr>
          </a:p>
        </p:txBody>
      </p:sp>
      <p:sp>
        <p:nvSpPr>
          <p:cNvPr id="6" name="object 6"/>
          <p:cNvSpPr txBox="1"/>
          <p:nvPr/>
        </p:nvSpPr>
        <p:spPr>
          <a:xfrm>
            <a:off x="930960" y="2548866"/>
            <a:ext cx="5012640" cy="629018"/>
          </a:xfrm>
          <a:prstGeom prst="rect">
            <a:avLst/>
          </a:prstGeom>
        </p:spPr>
        <p:txBody>
          <a:bodyPr vert="horz" wrap="square" lIns="0" tIns="13335" rIns="0" bIns="0" rtlCol="0">
            <a:spAutoFit/>
          </a:bodyPr>
          <a:lstStyle/>
          <a:p>
            <a:pPr marL="12700">
              <a:lnSpc>
                <a:spcPct val="100000"/>
              </a:lnSpc>
              <a:spcBef>
                <a:spcPts val="105"/>
              </a:spcBef>
            </a:pPr>
            <a:r>
              <a:rPr lang="it-IT" sz="2000" spc="-5" dirty="0">
                <a:solidFill>
                  <a:srgbClr val="FFFFFF"/>
                </a:solidFill>
                <a:latin typeface="Microsoft Sans Serif"/>
                <a:cs typeface="Microsoft Sans Serif"/>
              </a:rPr>
              <a:t>Definizione, classificazione, eziologia e casi studio.</a:t>
            </a:r>
          </a:p>
        </p:txBody>
      </p:sp>
      <p:sp>
        <p:nvSpPr>
          <p:cNvPr id="7" name="object 7"/>
          <p:cNvSpPr txBox="1"/>
          <p:nvPr/>
        </p:nvSpPr>
        <p:spPr>
          <a:xfrm>
            <a:off x="930960" y="6168034"/>
            <a:ext cx="1085215"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Microsoft Sans Serif"/>
                <a:cs typeface="Microsoft Sans Serif"/>
              </a:rPr>
              <a:t>A.A.</a:t>
            </a:r>
            <a:r>
              <a:rPr sz="1200" spc="-50" dirty="0">
                <a:solidFill>
                  <a:srgbClr val="FFFFFF"/>
                </a:solidFill>
                <a:latin typeface="Microsoft Sans Serif"/>
                <a:cs typeface="Microsoft Sans Serif"/>
              </a:rPr>
              <a:t> </a:t>
            </a:r>
            <a:r>
              <a:rPr lang="it-IT" sz="1200" spc="-5" dirty="0">
                <a:solidFill>
                  <a:srgbClr val="FFFFFF"/>
                </a:solidFill>
                <a:latin typeface="Microsoft Sans Serif"/>
                <a:cs typeface="Microsoft Sans Serif"/>
              </a:rPr>
              <a:t>2024-2025</a:t>
            </a:r>
          </a:p>
        </p:txBody>
      </p:sp>
      <p:sp>
        <p:nvSpPr>
          <p:cNvPr id="8" name="object 8"/>
          <p:cNvSpPr txBox="1"/>
          <p:nvPr/>
        </p:nvSpPr>
        <p:spPr>
          <a:xfrm>
            <a:off x="875460" y="5418974"/>
            <a:ext cx="3315540" cy="504625"/>
          </a:xfrm>
          <a:prstGeom prst="rect">
            <a:avLst/>
          </a:prstGeom>
        </p:spPr>
        <p:txBody>
          <a:bodyPr vert="horz" wrap="square" lIns="0" tIns="12065" rIns="0" bIns="0" rtlCol="0">
            <a:spAutoFit/>
          </a:bodyPr>
          <a:lstStyle/>
          <a:p>
            <a:pPr marL="12700">
              <a:lnSpc>
                <a:spcPct val="100000"/>
              </a:lnSpc>
              <a:spcBef>
                <a:spcPts val="95"/>
              </a:spcBef>
            </a:pPr>
            <a:r>
              <a:rPr lang="it-IT" sz="1600" b="1" spc="-5" dirty="0">
                <a:solidFill>
                  <a:srgbClr val="FFFFFF"/>
                </a:solidFill>
                <a:latin typeface="Arial" panose="020B0604020202020204" pitchFamily="34" charset="0"/>
                <a:cs typeface="Arial" panose="020B0604020202020204" pitchFamily="34" charset="0"/>
              </a:rPr>
              <a:t>Dr</a:t>
            </a:r>
            <a:r>
              <a:rPr sz="1600" b="1" spc="-5" dirty="0">
                <a:solidFill>
                  <a:srgbClr val="FFFFFF"/>
                </a:solidFill>
                <a:latin typeface="Arial" panose="020B0604020202020204" pitchFamily="34" charset="0"/>
                <a:cs typeface="Arial" panose="020B0604020202020204" pitchFamily="34" charset="0"/>
              </a:rPr>
              <a:t>.</a:t>
            </a:r>
            <a:r>
              <a:rPr sz="1600" b="1" spc="-5" dirty="0" err="1">
                <a:solidFill>
                  <a:srgbClr val="FFFFFF"/>
                </a:solidFill>
                <a:latin typeface="Arial" panose="020B0604020202020204" pitchFamily="34" charset="0"/>
                <a:cs typeface="Arial" panose="020B0604020202020204" pitchFamily="34" charset="0"/>
              </a:rPr>
              <a:t>ssa</a:t>
            </a:r>
            <a:r>
              <a:rPr sz="1600" b="1" spc="15" dirty="0">
                <a:solidFill>
                  <a:srgbClr val="FFFFFF"/>
                </a:solidFill>
                <a:latin typeface="Arial" panose="020B0604020202020204" pitchFamily="34" charset="0"/>
                <a:cs typeface="Arial" panose="020B0604020202020204" pitchFamily="34" charset="0"/>
              </a:rPr>
              <a:t> </a:t>
            </a:r>
            <a:r>
              <a:rPr lang="it-IT" sz="1600" b="1" spc="-5" dirty="0">
                <a:solidFill>
                  <a:srgbClr val="FFFFFF"/>
                </a:solidFill>
                <a:latin typeface="Arial" panose="020B0604020202020204" pitchFamily="34" charset="0"/>
                <a:cs typeface="Arial" panose="020B0604020202020204" pitchFamily="34" charset="0"/>
              </a:rPr>
              <a:t>Priscilla Denise Cassioli</a:t>
            </a:r>
            <a:br>
              <a:rPr lang="it-IT" sz="1600" spc="-5" dirty="0">
                <a:solidFill>
                  <a:srgbClr val="FFFFFF"/>
                </a:solidFill>
                <a:latin typeface="Microsoft Sans Serif"/>
                <a:cs typeface="Microsoft Sans Serif"/>
              </a:rPr>
            </a:br>
            <a:r>
              <a:rPr lang="it-IT" sz="1600" spc="-5" dirty="0" err="1">
                <a:solidFill>
                  <a:srgbClr val="FFFFFF"/>
                </a:solidFill>
                <a:latin typeface="Microsoft Sans Serif"/>
                <a:cs typeface="Microsoft Sans Serif"/>
              </a:rPr>
              <a:t>priscilladcassioli@gmail.com</a:t>
            </a:r>
            <a:endParaRPr sz="1600" dirty="0">
              <a:latin typeface="Microsoft Sans Serif"/>
              <a:cs typeface="Microsoft Sans Serif"/>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5013" y="6300711"/>
            <a:ext cx="0" cy="246379"/>
          </a:xfrm>
          <a:custGeom>
            <a:avLst/>
            <a:gdLst/>
            <a:ahLst/>
            <a:cxnLst/>
            <a:rect l="l" t="t" r="r" b="b"/>
            <a:pathLst>
              <a:path h="246379">
                <a:moveTo>
                  <a:pt x="0" y="0"/>
                </a:moveTo>
                <a:lnTo>
                  <a:pt x="0" y="246214"/>
                </a:lnTo>
              </a:path>
            </a:pathLst>
          </a:custGeom>
          <a:ln w="12700">
            <a:solidFill>
              <a:srgbClr val="007748"/>
            </a:solidFill>
          </a:ln>
        </p:spPr>
        <p:txBody>
          <a:bodyPr wrap="square" lIns="0" tIns="0" rIns="0" bIns="0" rtlCol="0"/>
          <a:lstStyle/>
          <a:p>
            <a:endParaRPr/>
          </a:p>
        </p:txBody>
      </p:sp>
      <p:sp>
        <p:nvSpPr>
          <p:cNvPr id="3" name="object 3"/>
          <p:cNvSpPr/>
          <p:nvPr/>
        </p:nvSpPr>
        <p:spPr>
          <a:xfrm>
            <a:off x="8874506" y="6300711"/>
            <a:ext cx="0" cy="246379"/>
          </a:xfrm>
          <a:custGeom>
            <a:avLst/>
            <a:gdLst/>
            <a:ahLst/>
            <a:cxnLst/>
            <a:rect l="l" t="t" r="r" b="b"/>
            <a:pathLst>
              <a:path h="246379">
                <a:moveTo>
                  <a:pt x="0" y="0"/>
                </a:moveTo>
                <a:lnTo>
                  <a:pt x="0" y="246214"/>
                </a:lnTo>
              </a:path>
            </a:pathLst>
          </a:custGeom>
          <a:ln w="12700">
            <a:solidFill>
              <a:srgbClr val="007748"/>
            </a:solidFill>
          </a:ln>
        </p:spPr>
        <p:txBody>
          <a:bodyPr wrap="square" lIns="0" tIns="0" rIns="0" bIns="0" rtlCol="0"/>
          <a:lstStyle/>
          <a:p>
            <a:endParaRPr/>
          </a:p>
        </p:txBody>
      </p:sp>
      <p:sp>
        <p:nvSpPr>
          <p:cNvPr id="4" name="object 4"/>
          <p:cNvSpPr txBox="1">
            <a:spLocks noGrp="1"/>
          </p:cNvSpPr>
          <p:nvPr>
            <p:ph type="title"/>
          </p:nvPr>
        </p:nvSpPr>
        <p:spPr>
          <a:xfrm>
            <a:off x="256743" y="161671"/>
            <a:ext cx="3314065" cy="391160"/>
          </a:xfrm>
          <a:prstGeom prst="rect">
            <a:avLst/>
          </a:prstGeom>
        </p:spPr>
        <p:txBody>
          <a:bodyPr vert="horz" wrap="square" lIns="0" tIns="12700" rIns="0" bIns="0" rtlCol="0">
            <a:spAutoFit/>
          </a:bodyPr>
          <a:lstStyle/>
          <a:p>
            <a:pPr marL="12700">
              <a:lnSpc>
                <a:spcPct val="100000"/>
              </a:lnSpc>
              <a:spcBef>
                <a:spcPts val="100"/>
              </a:spcBef>
            </a:pPr>
            <a:r>
              <a:rPr lang="it-IT" spc="-5" dirty="0"/>
              <a:t>Eziologia</a:t>
            </a:r>
            <a:endParaRPr spc="-10" dirty="0"/>
          </a:p>
        </p:txBody>
      </p:sp>
      <p:sp>
        <p:nvSpPr>
          <p:cNvPr id="7" name="object 7"/>
          <p:cNvSpPr txBox="1"/>
          <p:nvPr/>
        </p:nvSpPr>
        <p:spPr>
          <a:xfrm>
            <a:off x="8667877" y="6339202"/>
            <a:ext cx="154305" cy="182245"/>
          </a:xfrm>
          <a:prstGeom prst="rect">
            <a:avLst/>
          </a:prstGeom>
        </p:spPr>
        <p:txBody>
          <a:bodyPr vert="horz" wrap="square" lIns="0" tIns="0" rIns="0" bIns="0" rtlCol="0">
            <a:spAutoFit/>
          </a:bodyPr>
          <a:lstStyle/>
          <a:p>
            <a:pPr marL="38100">
              <a:lnSpc>
                <a:spcPct val="100000"/>
              </a:lnSpc>
            </a:pPr>
            <a:fld id="{81D60167-4931-47E6-BA6A-407CBD079E47}" type="slidenum">
              <a:rPr sz="1100" dirty="0">
                <a:solidFill>
                  <a:srgbClr val="7E7E7E"/>
                </a:solidFill>
                <a:latin typeface="Microsoft Sans Serif"/>
                <a:cs typeface="Microsoft Sans Serif"/>
              </a:rPr>
              <a:t>10</a:t>
            </a:fld>
            <a:endParaRPr sz="1100">
              <a:latin typeface="Microsoft Sans Serif"/>
              <a:cs typeface="Microsoft Sans Serif"/>
            </a:endParaRP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Università</a:t>
            </a:r>
            <a:r>
              <a:rPr spc="-45" dirty="0"/>
              <a:t> </a:t>
            </a:r>
            <a:r>
              <a:rPr spc="-5" dirty="0"/>
              <a:t>LUMSA</a:t>
            </a:r>
          </a:p>
        </p:txBody>
      </p:sp>
      <p:sp>
        <p:nvSpPr>
          <p:cNvPr id="5" name="object 5"/>
          <p:cNvSpPr txBox="1"/>
          <p:nvPr/>
        </p:nvSpPr>
        <p:spPr>
          <a:xfrm>
            <a:off x="257656" y="762761"/>
            <a:ext cx="2028343" cy="258404"/>
          </a:xfrm>
          <a:prstGeom prst="rect">
            <a:avLst/>
          </a:prstGeom>
        </p:spPr>
        <p:txBody>
          <a:bodyPr vert="horz" wrap="square" lIns="0" tIns="12065" rIns="0" bIns="0" rtlCol="0">
            <a:spAutoFit/>
          </a:bodyPr>
          <a:lstStyle/>
          <a:p>
            <a:pPr marL="12700">
              <a:lnSpc>
                <a:spcPct val="100000"/>
              </a:lnSpc>
              <a:spcBef>
                <a:spcPts val="95"/>
              </a:spcBef>
            </a:pPr>
            <a:r>
              <a:rPr lang="it-IT" sz="1600" i="1" spc="-5" dirty="0">
                <a:solidFill>
                  <a:srgbClr val="585858"/>
                </a:solidFill>
                <a:latin typeface="Arial"/>
                <a:cs typeface="Arial"/>
              </a:rPr>
              <a:t>Teorie psicoanalitiche</a:t>
            </a:r>
            <a:endParaRPr sz="1600" dirty="0">
              <a:latin typeface="Arial"/>
              <a:cs typeface="Arial"/>
            </a:endParaRPr>
          </a:p>
        </p:txBody>
      </p:sp>
      <p:sp>
        <p:nvSpPr>
          <p:cNvPr id="10" name="CasellaDiTesto 9">
            <a:extLst>
              <a:ext uri="{FF2B5EF4-FFF2-40B4-BE49-F238E27FC236}">
                <a16:creationId xmlns:a16="http://schemas.microsoft.com/office/drawing/2014/main" id="{EBFB4150-C298-8247-B42D-C24303F9B24F}"/>
              </a:ext>
            </a:extLst>
          </p:cNvPr>
          <p:cNvSpPr txBox="1"/>
          <p:nvPr/>
        </p:nvSpPr>
        <p:spPr>
          <a:xfrm>
            <a:off x="256743" y="1231095"/>
            <a:ext cx="8565439" cy="5355312"/>
          </a:xfrm>
          <a:prstGeom prst="rect">
            <a:avLst/>
          </a:prstGeom>
          <a:noFill/>
        </p:spPr>
        <p:txBody>
          <a:bodyPr wrap="square" rtlCol="0">
            <a:spAutoFit/>
          </a:bodyPr>
          <a:lstStyle/>
          <a:p>
            <a:r>
              <a:rPr lang="it-IT" dirty="0"/>
              <a:t>La teoria di </a:t>
            </a:r>
            <a:r>
              <a:rPr lang="it-IT" b="1" dirty="0"/>
              <a:t>Fromm</a:t>
            </a:r>
            <a:r>
              <a:rPr lang="it-IT" dirty="0"/>
              <a:t> sulla natura della </a:t>
            </a:r>
            <a:r>
              <a:rPr lang="it-IT" b="1" dirty="0"/>
              <a:t>distruttività umana </a:t>
            </a:r>
            <a:r>
              <a:rPr lang="it-IT" dirty="0"/>
              <a:t>è che la </a:t>
            </a:r>
            <a:r>
              <a:rPr lang="it-IT" b="1" dirty="0"/>
              <a:t>violenza</a:t>
            </a:r>
            <a:r>
              <a:rPr lang="it-IT" dirty="0"/>
              <a:t>, come tutte le azioni e le esperienze umane, nasce dalla struttura dei caratteri, poiché nell’uomo il carattere è il sostituto del determinismo istintuale negli animali.</a:t>
            </a:r>
          </a:p>
          <a:p>
            <a:r>
              <a:rPr lang="it-IT" dirty="0"/>
              <a:t>Analizzando i particolari orientamenti caratteriali che danno origine a vite incentrate sulla crudeltà e sulla morte e, in alternativa, a vite di finezza creativa e di amore, ha dato vita a due costrutti. Ovvero:</a:t>
            </a:r>
          </a:p>
          <a:p>
            <a:pPr marL="285750" indent="-285750" fontAlgn="base">
              <a:buFont typeface="Arial" panose="020B0604020202020204" pitchFamily="34" charset="0"/>
              <a:buChar char="•"/>
            </a:pPr>
            <a:r>
              <a:rPr lang="it-IT" b="1" dirty="0"/>
              <a:t>Biofilia</a:t>
            </a:r>
            <a:r>
              <a:rPr lang="it-IT" dirty="0"/>
              <a:t> - la sindrome del miglioramento della vita, che si riferisce all’amore per la vita e che si esprime attraverso la dedizione, la cura e il lavoro creativo;</a:t>
            </a:r>
          </a:p>
          <a:p>
            <a:pPr marL="285750" indent="-285750" fontAlgn="base">
              <a:buFont typeface="Arial" panose="020B0604020202020204" pitchFamily="34" charset="0"/>
              <a:buChar char="•"/>
            </a:pPr>
            <a:r>
              <a:rPr lang="it-IT" b="1" dirty="0"/>
              <a:t>Necrofilia</a:t>
            </a:r>
            <a:r>
              <a:rPr lang="it-IT" dirty="0"/>
              <a:t> - la sindrome dell’ostacolo alla vita, che si riferisce all’attrazione lussuriosa per tutto ciò che è distruttivo, meccanico o morto, che si manifesta in operazioni di potere sadico, avidità e totale auto-assorbimento.</a:t>
            </a:r>
          </a:p>
          <a:p>
            <a:pPr marL="285750" indent="-285750" fontAlgn="base">
              <a:buFont typeface="Arial" panose="020B0604020202020204" pitchFamily="34" charset="0"/>
              <a:buChar char="•"/>
            </a:pPr>
            <a:endParaRPr lang="it-IT" dirty="0"/>
          </a:p>
          <a:p>
            <a:pPr fontAlgn="base"/>
            <a:r>
              <a:rPr lang="it-IT" dirty="0"/>
              <a:t>A differenza di Fromm, </a:t>
            </a:r>
            <a:r>
              <a:rPr lang="it-IT" b="1" dirty="0"/>
              <a:t>Freud</a:t>
            </a:r>
            <a:r>
              <a:rPr lang="it-IT" dirty="0"/>
              <a:t> (1856-1939) non aveva classificato i necrofili come aventi un disturbo mentale, poiché, nella sua prospettiva, le perversioni stesse erano legate ad un cambiamento dell’oggetto sessuale, ovvero, ad una forma di perversione legata al feticismo e che di conseguenza era legata ad una castrazione ideale del fallo materno nell’infanzia (Corradino, 2020).</a:t>
            </a:r>
          </a:p>
          <a:p>
            <a:pPr fontAlgn="base"/>
            <a:endParaRPr lang="it-IT" dirty="0"/>
          </a:p>
          <a:p>
            <a:pPr fontAlgn="base"/>
            <a:endParaRPr lang="it-IT" b="1" dirty="0"/>
          </a:p>
        </p:txBody>
      </p:sp>
    </p:spTree>
    <p:extLst>
      <p:ext uri="{BB962C8B-B14F-4D97-AF65-F5344CB8AC3E}">
        <p14:creationId xmlns:p14="http://schemas.microsoft.com/office/powerpoint/2010/main" val="901141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5013" y="6300711"/>
            <a:ext cx="0" cy="246379"/>
          </a:xfrm>
          <a:custGeom>
            <a:avLst/>
            <a:gdLst/>
            <a:ahLst/>
            <a:cxnLst/>
            <a:rect l="l" t="t" r="r" b="b"/>
            <a:pathLst>
              <a:path h="246379">
                <a:moveTo>
                  <a:pt x="0" y="0"/>
                </a:moveTo>
                <a:lnTo>
                  <a:pt x="0" y="246214"/>
                </a:lnTo>
              </a:path>
            </a:pathLst>
          </a:custGeom>
          <a:ln w="12700">
            <a:solidFill>
              <a:srgbClr val="007748"/>
            </a:solidFill>
          </a:ln>
        </p:spPr>
        <p:txBody>
          <a:bodyPr wrap="square" lIns="0" tIns="0" rIns="0" bIns="0" rtlCol="0"/>
          <a:lstStyle/>
          <a:p>
            <a:endParaRPr/>
          </a:p>
        </p:txBody>
      </p:sp>
      <p:sp>
        <p:nvSpPr>
          <p:cNvPr id="3" name="object 3"/>
          <p:cNvSpPr/>
          <p:nvPr/>
        </p:nvSpPr>
        <p:spPr>
          <a:xfrm>
            <a:off x="8874506" y="6300711"/>
            <a:ext cx="0" cy="246379"/>
          </a:xfrm>
          <a:custGeom>
            <a:avLst/>
            <a:gdLst/>
            <a:ahLst/>
            <a:cxnLst/>
            <a:rect l="l" t="t" r="r" b="b"/>
            <a:pathLst>
              <a:path h="246379">
                <a:moveTo>
                  <a:pt x="0" y="0"/>
                </a:moveTo>
                <a:lnTo>
                  <a:pt x="0" y="246214"/>
                </a:lnTo>
              </a:path>
            </a:pathLst>
          </a:custGeom>
          <a:ln w="12700">
            <a:solidFill>
              <a:srgbClr val="007748"/>
            </a:solidFill>
          </a:ln>
        </p:spPr>
        <p:txBody>
          <a:bodyPr wrap="square" lIns="0" tIns="0" rIns="0" bIns="0" rtlCol="0"/>
          <a:lstStyle/>
          <a:p>
            <a:endParaRPr/>
          </a:p>
        </p:txBody>
      </p:sp>
      <p:sp>
        <p:nvSpPr>
          <p:cNvPr id="4" name="object 4"/>
          <p:cNvSpPr txBox="1">
            <a:spLocks noGrp="1"/>
          </p:cNvSpPr>
          <p:nvPr>
            <p:ph type="title"/>
          </p:nvPr>
        </p:nvSpPr>
        <p:spPr>
          <a:xfrm>
            <a:off x="256743" y="161671"/>
            <a:ext cx="3314065" cy="391160"/>
          </a:xfrm>
          <a:prstGeom prst="rect">
            <a:avLst/>
          </a:prstGeom>
        </p:spPr>
        <p:txBody>
          <a:bodyPr vert="horz" wrap="square" lIns="0" tIns="12700" rIns="0" bIns="0" rtlCol="0">
            <a:spAutoFit/>
          </a:bodyPr>
          <a:lstStyle/>
          <a:p>
            <a:pPr marL="12700">
              <a:lnSpc>
                <a:spcPct val="100000"/>
              </a:lnSpc>
              <a:spcBef>
                <a:spcPts val="100"/>
              </a:spcBef>
            </a:pPr>
            <a:r>
              <a:rPr lang="it-IT" spc="-5" dirty="0"/>
              <a:t>Eziologia</a:t>
            </a:r>
            <a:endParaRPr spc="-10" dirty="0"/>
          </a:p>
        </p:txBody>
      </p:sp>
      <p:sp>
        <p:nvSpPr>
          <p:cNvPr id="7" name="object 7"/>
          <p:cNvSpPr txBox="1"/>
          <p:nvPr/>
        </p:nvSpPr>
        <p:spPr>
          <a:xfrm>
            <a:off x="8667877" y="6339202"/>
            <a:ext cx="154305" cy="182245"/>
          </a:xfrm>
          <a:prstGeom prst="rect">
            <a:avLst/>
          </a:prstGeom>
        </p:spPr>
        <p:txBody>
          <a:bodyPr vert="horz" wrap="square" lIns="0" tIns="0" rIns="0" bIns="0" rtlCol="0">
            <a:spAutoFit/>
          </a:bodyPr>
          <a:lstStyle/>
          <a:p>
            <a:pPr marL="38100">
              <a:lnSpc>
                <a:spcPct val="100000"/>
              </a:lnSpc>
            </a:pPr>
            <a:fld id="{81D60167-4931-47E6-BA6A-407CBD079E47}" type="slidenum">
              <a:rPr sz="1100" dirty="0">
                <a:solidFill>
                  <a:srgbClr val="7E7E7E"/>
                </a:solidFill>
                <a:latin typeface="Microsoft Sans Serif"/>
                <a:cs typeface="Microsoft Sans Serif"/>
              </a:rPr>
              <a:t>11</a:t>
            </a:fld>
            <a:endParaRPr sz="1100">
              <a:latin typeface="Microsoft Sans Serif"/>
              <a:cs typeface="Microsoft Sans Serif"/>
            </a:endParaRP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Università</a:t>
            </a:r>
            <a:r>
              <a:rPr spc="-45" dirty="0"/>
              <a:t> </a:t>
            </a:r>
            <a:r>
              <a:rPr spc="-5" dirty="0"/>
              <a:t>LUMSA</a:t>
            </a:r>
          </a:p>
        </p:txBody>
      </p:sp>
      <p:sp>
        <p:nvSpPr>
          <p:cNvPr id="5" name="object 5"/>
          <p:cNvSpPr txBox="1"/>
          <p:nvPr/>
        </p:nvSpPr>
        <p:spPr>
          <a:xfrm>
            <a:off x="257656" y="762761"/>
            <a:ext cx="2028343" cy="258404"/>
          </a:xfrm>
          <a:prstGeom prst="rect">
            <a:avLst/>
          </a:prstGeom>
        </p:spPr>
        <p:txBody>
          <a:bodyPr vert="horz" wrap="square" lIns="0" tIns="12065" rIns="0" bIns="0" rtlCol="0">
            <a:spAutoFit/>
          </a:bodyPr>
          <a:lstStyle/>
          <a:p>
            <a:pPr marL="12700">
              <a:lnSpc>
                <a:spcPct val="100000"/>
              </a:lnSpc>
              <a:spcBef>
                <a:spcPts val="95"/>
              </a:spcBef>
            </a:pPr>
            <a:r>
              <a:rPr lang="it-IT" sz="1600" i="1" spc="-5" dirty="0">
                <a:solidFill>
                  <a:srgbClr val="585858"/>
                </a:solidFill>
                <a:latin typeface="Arial"/>
                <a:cs typeface="Arial"/>
              </a:rPr>
              <a:t>Teorie psicoanalitiche</a:t>
            </a:r>
            <a:endParaRPr sz="1600" dirty="0">
              <a:latin typeface="Arial"/>
              <a:cs typeface="Arial"/>
            </a:endParaRPr>
          </a:p>
        </p:txBody>
      </p:sp>
      <p:sp>
        <p:nvSpPr>
          <p:cNvPr id="10" name="CasellaDiTesto 9">
            <a:extLst>
              <a:ext uri="{FF2B5EF4-FFF2-40B4-BE49-F238E27FC236}">
                <a16:creationId xmlns:a16="http://schemas.microsoft.com/office/drawing/2014/main" id="{EBFB4150-C298-8247-B42D-C24303F9B24F}"/>
              </a:ext>
            </a:extLst>
          </p:cNvPr>
          <p:cNvSpPr txBox="1"/>
          <p:nvPr/>
        </p:nvSpPr>
        <p:spPr>
          <a:xfrm>
            <a:off x="256743" y="1231095"/>
            <a:ext cx="8565439" cy="5632311"/>
          </a:xfrm>
          <a:prstGeom prst="rect">
            <a:avLst/>
          </a:prstGeom>
          <a:noFill/>
        </p:spPr>
        <p:txBody>
          <a:bodyPr wrap="square" rtlCol="0">
            <a:spAutoFit/>
          </a:bodyPr>
          <a:lstStyle/>
          <a:p>
            <a:r>
              <a:rPr lang="it-IT" dirty="0"/>
              <a:t>Successivamente vennero proposte ulteriori teorie:</a:t>
            </a:r>
          </a:p>
          <a:p>
            <a:r>
              <a:rPr lang="it-IT" dirty="0"/>
              <a:t>Secondo </a:t>
            </a:r>
            <a:r>
              <a:rPr lang="it-IT" b="1" dirty="0"/>
              <a:t>Hucker</a:t>
            </a:r>
            <a:r>
              <a:rPr lang="it-IT" dirty="0"/>
              <a:t> (1990) vi è un’ostilità inconscia soppressa verso le figure genitoriali insieme a degli impulsi sadici che spingono il soggetto necrofilo ad esplorare il corpo della madre. In alcuni casi, c’è una profonda sete di vendetta spostata dalla madre dominante sul partner dominante, con il risultato di </a:t>
            </a:r>
            <a:r>
              <a:rPr lang="it-IT" b="1" dirty="0"/>
              <a:t>un’associazione compulsiva</a:t>
            </a:r>
            <a:r>
              <a:rPr lang="it-IT" dirty="0"/>
              <a:t> ed estatica tra </a:t>
            </a:r>
            <a:r>
              <a:rPr lang="it-IT" b="1" dirty="0"/>
              <a:t>amore o ammirazione </a:t>
            </a:r>
            <a:r>
              <a:rPr lang="it-IT" dirty="0"/>
              <a:t>da una parte e </a:t>
            </a:r>
            <a:r>
              <a:rPr lang="it-IT" b="1" dirty="0"/>
              <a:t>dolore o umiliazione</a:t>
            </a:r>
            <a:r>
              <a:rPr lang="it-IT" dirty="0"/>
              <a:t> dall’altra. Il colpevole sente quindi il bisogno di vendicarsi della figura femminile (la donna morta, che simboleggia la madre o il partner) violentandola.</a:t>
            </a:r>
          </a:p>
          <a:p>
            <a:endParaRPr lang="it-IT" dirty="0"/>
          </a:p>
          <a:p>
            <a:r>
              <a:rPr lang="it-IT" dirty="0"/>
              <a:t>Diversi psicoanalisti hanno sottolineato il ruolo centrale dell’</a:t>
            </a:r>
            <a:r>
              <a:rPr lang="it-IT" b="1" dirty="0"/>
              <a:t>impotenza</a:t>
            </a:r>
            <a:r>
              <a:rPr lang="it-IT" dirty="0"/>
              <a:t> e </a:t>
            </a:r>
            <a:r>
              <a:rPr lang="it-IT" b="1" dirty="0"/>
              <a:t>dell’assenza di resistenza della vittima</a:t>
            </a:r>
            <a:r>
              <a:rPr lang="it-IT" dirty="0"/>
              <a:t>.  I necrofili sembrano godere del completo potere che hanno sulle loro vittime indifese e prive di resistenza, i cadaveri, i quali li considerano di loro proprietà, così da poterne fare ciò che vogliono. La sensazione di controllo sul corpo è ciò che determina il godimento per tali soggetti (Altman, 1954; Calef &amp; Weinshel, 1972).</a:t>
            </a:r>
          </a:p>
          <a:p>
            <a:r>
              <a:rPr lang="it-IT" dirty="0"/>
              <a:t>Anche </a:t>
            </a:r>
            <a:r>
              <a:rPr lang="it-IT" b="1" dirty="0"/>
              <a:t>l’ansia da castrazione</a:t>
            </a:r>
            <a:r>
              <a:rPr lang="it-IT" dirty="0"/>
              <a:t>, i sentimenti di </a:t>
            </a:r>
            <a:r>
              <a:rPr lang="it-IT" b="1" dirty="0"/>
              <a:t>inadeguatezza maschile </a:t>
            </a:r>
            <a:r>
              <a:rPr lang="it-IT" dirty="0"/>
              <a:t>e la </a:t>
            </a:r>
            <a:r>
              <a:rPr lang="it-IT" b="1" dirty="0"/>
              <a:t>paura delle donne</a:t>
            </a:r>
            <a:r>
              <a:rPr lang="it-IT" dirty="0"/>
              <a:t> possono essere dei fattori scatenanti in alcuni casi. Infatti, l’aggressore sente il bisogno di dimostrare la sua forza infliggendo umiliazioni a una vittima totalmente sottomessa.</a:t>
            </a:r>
          </a:p>
          <a:p>
            <a:endParaRPr lang="it-IT" dirty="0"/>
          </a:p>
          <a:p>
            <a:endParaRPr lang="it-IT" dirty="0">
              <a:effectLst/>
            </a:endParaRPr>
          </a:p>
        </p:txBody>
      </p:sp>
    </p:spTree>
    <p:extLst>
      <p:ext uri="{BB962C8B-B14F-4D97-AF65-F5344CB8AC3E}">
        <p14:creationId xmlns:p14="http://schemas.microsoft.com/office/powerpoint/2010/main" val="1779405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5013" y="6300711"/>
            <a:ext cx="0" cy="246379"/>
          </a:xfrm>
          <a:custGeom>
            <a:avLst/>
            <a:gdLst/>
            <a:ahLst/>
            <a:cxnLst/>
            <a:rect l="l" t="t" r="r" b="b"/>
            <a:pathLst>
              <a:path h="246379">
                <a:moveTo>
                  <a:pt x="0" y="0"/>
                </a:moveTo>
                <a:lnTo>
                  <a:pt x="0" y="246214"/>
                </a:lnTo>
              </a:path>
            </a:pathLst>
          </a:custGeom>
          <a:ln w="12700">
            <a:solidFill>
              <a:srgbClr val="007748"/>
            </a:solidFill>
          </a:ln>
        </p:spPr>
        <p:txBody>
          <a:bodyPr wrap="square" lIns="0" tIns="0" rIns="0" bIns="0" rtlCol="0"/>
          <a:lstStyle/>
          <a:p>
            <a:endParaRPr/>
          </a:p>
        </p:txBody>
      </p:sp>
      <p:sp>
        <p:nvSpPr>
          <p:cNvPr id="3" name="object 3"/>
          <p:cNvSpPr/>
          <p:nvPr/>
        </p:nvSpPr>
        <p:spPr>
          <a:xfrm>
            <a:off x="8874506" y="6300711"/>
            <a:ext cx="0" cy="246379"/>
          </a:xfrm>
          <a:custGeom>
            <a:avLst/>
            <a:gdLst/>
            <a:ahLst/>
            <a:cxnLst/>
            <a:rect l="l" t="t" r="r" b="b"/>
            <a:pathLst>
              <a:path h="246379">
                <a:moveTo>
                  <a:pt x="0" y="0"/>
                </a:moveTo>
                <a:lnTo>
                  <a:pt x="0" y="246214"/>
                </a:lnTo>
              </a:path>
            </a:pathLst>
          </a:custGeom>
          <a:ln w="12700">
            <a:solidFill>
              <a:srgbClr val="007748"/>
            </a:solidFill>
          </a:ln>
        </p:spPr>
        <p:txBody>
          <a:bodyPr wrap="square" lIns="0" tIns="0" rIns="0" bIns="0" rtlCol="0"/>
          <a:lstStyle/>
          <a:p>
            <a:endParaRPr/>
          </a:p>
        </p:txBody>
      </p:sp>
      <p:sp>
        <p:nvSpPr>
          <p:cNvPr id="4" name="object 4"/>
          <p:cNvSpPr txBox="1">
            <a:spLocks noGrp="1"/>
          </p:cNvSpPr>
          <p:nvPr>
            <p:ph type="title"/>
          </p:nvPr>
        </p:nvSpPr>
        <p:spPr>
          <a:xfrm>
            <a:off x="256743" y="161671"/>
            <a:ext cx="2789555" cy="391160"/>
          </a:xfrm>
          <a:prstGeom prst="rect">
            <a:avLst/>
          </a:prstGeom>
        </p:spPr>
        <p:txBody>
          <a:bodyPr vert="horz" wrap="square" lIns="0" tIns="12700" rIns="0" bIns="0" rtlCol="0">
            <a:spAutoFit/>
          </a:bodyPr>
          <a:lstStyle/>
          <a:p>
            <a:pPr marL="12700">
              <a:lnSpc>
                <a:spcPct val="100000"/>
              </a:lnSpc>
              <a:spcBef>
                <a:spcPts val="100"/>
              </a:spcBef>
            </a:pPr>
            <a:r>
              <a:rPr lang="it-IT" spc="-5" dirty="0"/>
              <a:t>I Necrofili Romantici</a:t>
            </a:r>
            <a:endParaRPr spc="-5" dirty="0"/>
          </a:p>
        </p:txBody>
      </p:sp>
      <p:sp>
        <p:nvSpPr>
          <p:cNvPr id="6" name="object 6"/>
          <p:cNvSpPr txBox="1"/>
          <p:nvPr/>
        </p:nvSpPr>
        <p:spPr>
          <a:xfrm>
            <a:off x="8667877" y="6339202"/>
            <a:ext cx="154305" cy="182245"/>
          </a:xfrm>
          <a:prstGeom prst="rect">
            <a:avLst/>
          </a:prstGeom>
        </p:spPr>
        <p:txBody>
          <a:bodyPr vert="horz" wrap="square" lIns="0" tIns="0" rIns="0" bIns="0" rtlCol="0">
            <a:spAutoFit/>
          </a:bodyPr>
          <a:lstStyle/>
          <a:p>
            <a:pPr marL="38100">
              <a:lnSpc>
                <a:spcPct val="100000"/>
              </a:lnSpc>
            </a:pPr>
            <a:fld id="{81D60167-4931-47E6-BA6A-407CBD079E47}" type="slidenum">
              <a:rPr sz="1100" dirty="0">
                <a:solidFill>
                  <a:srgbClr val="7E7E7E"/>
                </a:solidFill>
                <a:latin typeface="Microsoft Sans Serif"/>
                <a:cs typeface="Microsoft Sans Serif"/>
              </a:rPr>
              <a:t>12</a:t>
            </a:fld>
            <a:endParaRPr sz="1100">
              <a:latin typeface="Microsoft Sans Serif"/>
              <a:cs typeface="Microsoft Sans Serif"/>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Università</a:t>
            </a:r>
            <a:r>
              <a:rPr spc="-45" dirty="0"/>
              <a:t> </a:t>
            </a:r>
            <a:r>
              <a:rPr spc="-5" dirty="0"/>
              <a:t>LUMSA</a:t>
            </a:r>
          </a:p>
        </p:txBody>
      </p:sp>
      <p:sp>
        <p:nvSpPr>
          <p:cNvPr id="5" name="object 5"/>
          <p:cNvSpPr txBox="1"/>
          <p:nvPr/>
        </p:nvSpPr>
        <p:spPr>
          <a:xfrm>
            <a:off x="257656" y="762761"/>
            <a:ext cx="8616849" cy="2456442"/>
          </a:xfrm>
          <a:prstGeom prst="rect">
            <a:avLst/>
          </a:prstGeom>
        </p:spPr>
        <p:txBody>
          <a:bodyPr vert="horz" wrap="square" lIns="0" tIns="12065" rIns="0" bIns="0" rtlCol="0">
            <a:spAutoFit/>
          </a:bodyPr>
          <a:lstStyle/>
          <a:p>
            <a:pPr marL="12700" algn="just">
              <a:lnSpc>
                <a:spcPct val="100000"/>
              </a:lnSpc>
              <a:spcBef>
                <a:spcPts val="95"/>
              </a:spcBef>
            </a:pPr>
            <a:r>
              <a:rPr lang="it-IT" sz="1600" i="1" spc="-5" dirty="0">
                <a:solidFill>
                  <a:srgbClr val="585858"/>
                </a:solidFill>
                <a:latin typeface="Arial"/>
                <a:cs typeface="Arial"/>
              </a:rPr>
              <a:t>Il caso di Carl Tanzler</a:t>
            </a:r>
          </a:p>
          <a:p>
            <a:pPr marL="12700" algn="just">
              <a:lnSpc>
                <a:spcPct val="100000"/>
              </a:lnSpc>
              <a:spcBef>
                <a:spcPts val="95"/>
              </a:spcBef>
            </a:pPr>
            <a:endParaRPr sz="1600" dirty="0">
              <a:latin typeface="Arial"/>
              <a:cs typeface="Arial"/>
            </a:endParaRPr>
          </a:p>
          <a:p>
            <a:pPr algn="just"/>
            <a:r>
              <a:rPr lang="it-IT" dirty="0"/>
              <a:t>In questa classe, si riconoscono le azioni di </a:t>
            </a:r>
            <a:r>
              <a:rPr lang="it-IT" b="1" dirty="0"/>
              <a:t>Carl Von Cosel </a:t>
            </a:r>
            <a:r>
              <a:rPr lang="it-IT" dirty="0"/>
              <a:t>(Carl Tanzler), un radiologo di origine tedesca emigrato in Florida, che intorno al 1950 venne accusato per aver riesumato il cadavere di una sua giovane paziente, </a:t>
            </a:r>
            <a:r>
              <a:rPr lang="it-IT" b="1" dirty="0"/>
              <a:t>Elena Milagro de Hoyos</a:t>
            </a:r>
            <a:r>
              <a:rPr lang="it-IT" dirty="0"/>
              <a:t>, e averla tenuta nascosta in un vecchio aeroplano situato in un hangar nel quale lui stesso si era trasferito per poter passare del tempo con lei.</a:t>
            </a:r>
          </a:p>
          <a:p>
            <a:pPr algn="just"/>
            <a:endParaRPr lang="it-IT" dirty="0"/>
          </a:p>
          <a:p>
            <a:pPr algn="just"/>
            <a:endParaRPr lang="it-IT" dirty="0"/>
          </a:p>
        </p:txBody>
      </p:sp>
      <p:sp>
        <p:nvSpPr>
          <p:cNvPr id="10" name="CasellaDiTesto 9">
            <a:extLst>
              <a:ext uri="{FF2B5EF4-FFF2-40B4-BE49-F238E27FC236}">
                <a16:creationId xmlns:a16="http://schemas.microsoft.com/office/drawing/2014/main" id="{E7870F1A-7AAA-DC47-A549-4A744CDCEF31}"/>
              </a:ext>
            </a:extLst>
          </p:cNvPr>
          <p:cNvSpPr txBox="1"/>
          <p:nvPr/>
        </p:nvSpPr>
        <p:spPr>
          <a:xfrm>
            <a:off x="3581401" y="3048000"/>
            <a:ext cx="5029200" cy="849978"/>
          </a:xfrm>
          <a:prstGeom prst="rect">
            <a:avLst/>
          </a:prstGeom>
          <a:noFill/>
        </p:spPr>
        <p:txBody>
          <a:bodyPr wrap="square" rtlCol="0">
            <a:spAutoFit/>
          </a:bodyPr>
          <a:lstStyle/>
          <a:p>
            <a:endParaRPr lang="it-IT" dirty="0"/>
          </a:p>
        </p:txBody>
      </p:sp>
      <p:pic>
        <p:nvPicPr>
          <p:cNvPr id="12" name="Immagine 11">
            <a:extLst>
              <a:ext uri="{FF2B5EF4-FFF2-40B4-BE49-F238E27FC236}">
                <a16:creationId xmlns:a16="http://schemas.microsoft.com/office/drawing/2014/main" id="{92E71FEF-E395-6B42-BBF0-AACEEA12F0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4549" y="2737873"/>
            <a:ext cx="4572000" cy="360132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E59D25-1D32-2341-9FC6-EDB6797EA04E}"/>
              </a:ext>
            </a:extLst>
          </p:cNvPr>
          <p:cNvSpPr>
            <a:spLocks noGrp="1"/>
          </p:cNvSpPr>
          <p:nvPr>
            <p:ph type="title"/>
          </p:nvPr>
        </p:nvSpPr>
        <p:spPr>
          <a:xfrm>
            <a:off x="256742" y="161671"/>
            <a:ext cx="3172257" cy="738664"/>
          </a:xfrm>
        </p:spPr>
        <p:txBody>
          <a:bodyPr/>
          <a:lstStyle/>
          <a:p>
            <a:r>
              <a:rPr lang="it-IT" spc="-5" dirty="0"/>
              <a:t>I Necrofili Romantici</a:t>
            </a:r>
            <a:endParaRPr lang="it-IT" dirty="0"/>
          </a:p>
        </p:txBody>
      </p:sp>
      <p:sp>
        <p:nvSpPr>
          <p:cNvPr id="4" name="Rettangolo 3">
            <a:extLst>
              <a:ext uri="{FF2B5EF4-FFF2-40B4-BE49-F238E27FC236}">
                <a16:creationId xmlns:a16="http://schemas.microsoft.com/office/drawing/2014/main" id="{E1C015C1-4F44-A444-814D-0DADA206F54E}"/>
              </a:ext>
            </a:extLst>
          </p:cNvPr>
          <p:cNvSpPr/>
          <p:nvPr/>
        </p:nvSpPr>
        <p:spPr>
          <a:xfrm>
            <a:off x="256742" y="715669"/>
            <a:ext cx="2392963" cy="369332"/>
          </a:xfrm>
          <a:prstGeom prst="rect">
            <a:avLst/>
          </a:prstGeom>
        </p:spPr>
        <p:txBody>
          <a:bodyPr wrap="none">
            <a:spAutoFit/>
          </a:bodyPr>
          <a:lstStyle/>
          <a:p>
            <a:pPr marL="12700" algn="just">
              <a:lnSpc>
                <a:spcPct val="100000"/>
              </a:lnSpc>
              <a:spcBef>
                <a:spcPts val="95"/>
              </a:spcBef>
            </a:pPr>
            <a:r>
              <a:rPr lang="it-IT" i="1" spc="-5" dirty="0">
                <a:solidFill>
                  <a:srgbClr val="585858"/>
                </a:solidFill>
                <a:latin typeface="Arial"/>
                <a:cs typeface="Arial"/>
              </a:rPr>
              <a:t>Il caso di Carl Tanzler</a:t>
            </a:r>
          </a:p>
        </p:txBody>
      </p:sp>
      <p:pic>
        <p:nvPicPr>
          <p:cNvPr id="6" name="Immagine 5">
            <a:extLst>
              <a:ext uri="{FF2B5EF4-FFF2-40B4-BE49-F238E27FC236}">
                <a16:creationId xmlns:a16="http://schemas.microsoft.com/office/drawing/2014/main" id="{5A434354-6D83-1247-AF14-0B8BEB58F1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454333"/>
            <a:ext cx="8077200" cy="4606529"/>
          </a:xfrm>
          <a:prstGeom prst="rect">
            <a:avLst/>
          </a:prstGeom>
        </p:spPr>
      </p:pic>
      <p:sp>
        <p:nvSpPr>
          <p:cNvPr id="8" name="object 2">
            <a:extLst>
              <a:ext uri="{FF2B5EF4-FFF2-40B4-BE49-F238E27FC236}">
                <a16:creationId xmlns:a16="http://schemas.microsoft.com/office/drawing/2014/main" id="{EF151DFA-D5F9-244D-9D86-99C610420787}"/>
              </a:ext>
            </a:extLst>
          </p:cNvPr>
          <p:cNvSpPr/>
          <p:nvPr/>
        </p:nvSpPr>
        <p:spPr>
          <a:xfrm>
            <a:off x="285013" y="6300711"/>
            <a:ext cx="0" cy="246379"/>
          </a:xfrm>
          <a:custGeom>
            <a:avLst/>
            <a:gdLst/>
            <a:ahLst/>
            <a:cxnLst/>
            <a:rect l="l" t="t" r="r" b="b"/>
            <a:pathLst>
              <a:path h="246379">
                <a:moveTo>
                  <a:pt x="0" y="0"/>
                </a:moveTo>
                <a:lnTo>
                  <a:pt x="0" y="246214"/>
                </a:lnTo>
              </a:path>
            </a:pathLst>
          </a:custGeom>
          <a:ln w="12700">
            <a:solidFill>
              <a:srgbClr val="007748"/>
            </a:solidFill>
          </a:ln>
        </p:spPr>
        <p:txBody>
          <a:bodyPr wrap="square" lIns="0" tIns="0" rIns="0" bIns="0" rtlCol="0"/>
          <a:lstStyle/>
          <a:p>
            <a:endParaRPr/>
          </a:p>
        </p:txBody>
      </p:sp>
      <p:sp>
        <p:nvSpPr>
          <p:cNvPr id="9" name="object 7">
            <a:extLst>
              <a:ext uri="{FF2B5EF4-FFF2-40B4-BE49-F238E27FC236}">
                <a16:creationId xmlns:a16="http://schemas.microsoft.com/office/drawing/2014/main" id="{4209CAEC-37AB-E644-B1B9-51DBAAC8FCED}"/>
              </a:ext>
            </a:extLst>
          </p:cNvPr>
          <p:cNvSpPr txBox="1">
            <a:spLocks noGrp="1"/>
          </p:cNvSpPr>
          <p:nvPr>
            <p:ph type="ftr" sz="quarter" idx="5"/>
          </p:nvPr>
        </p:nvSpPr>
        <p:spPr>
          <a:xfrm>
            <a:off x="348183" y="6345523"/>
            <a:ext cx="1059180" cy="167004"/>
          </a:xfrm>
          <a:prstGeom prst="rect">
            <a:avLst/>
          </a:prstGeom>
        </p:spPr>
        <p:txBody>
          <a:bodyPr vert="horz" wrap="square" lIns="0" tIns="0" rIns="0" bIns="0" rtlCol="0">
            <a:spAutoFit/>
          </a:bodyPr>
          <a:lstStyle/>
          <a:p>
            <a:pPr marL="12700">
              <a:lnSpc>
                <a:spcPct val="100000"/>
              </a:lnSpc>
            </a:pPr>
            <a:r>
              <a:rPr spc="-5" dirty="0"/>
              <a:t>Università</a:t>
            </a:r>
            <a:r>
              <a:rPr spc="-45" dirty="0"/>
              <a:t> </a:t>
            </a:r>
            <a:r>
              <a:rPr spc="-5" dirty="0"/>
              <a:t>LUMSA</a:t>
            </a:r>
          </a:p>
        </p:txBody>
      </p:sp>
    </p:spTree>
    <p:extLst>
      <p:ext uri="{BB962C8B-B14F-4D97-AF65-F5344CB8AC3E}">
        <p14:creationId xmlns:p14="http://schemas.microsoft.com/office/powerpoint/2010/main" val="1711572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05C115-6B0A-2149-BF8E-D1F82FA0F586}"/>
              </a:ext>
            </a:extLst>
          </p:cNvPr>
          <p:cNvSpPr>
            <a:spLocks noGrp="1"/>
          </p:cNvSpPr>
          <p:nvPr>
            <p:ph type="title"/>
          </p:nvPr>
        </p:nvSpPr>
        <p:spPr>
          <a:xfrm>
            <a:off x="256742" y="161671"/>
            <a:ext cx="3096057" cy="738664"/>
          </a:xfrm>
        </p:spPr>
        <p:txBody>
          <a:bodyPr/>
          <a:lstStyle/>
          <a:p>
            <a:r>
              <a:rPr lang="it-IT" spc="-5" dirty="0"/>
              <a:t>I Necrofili Romantici</a:t>
            </a:r>
            <a:endParaRPr lang="it-IT" dirty="0"/>
          </a:p>
        </p:txBody>
      </p:sp>
      <p:sp>
        <p:nvSpPr>
          <p:cNvPr id="4" name="Rettangolo 3">
            <a:extLst>
              <a:ext uri="{FF2B5EF4-FFF2-40B4-BE49-F238E27FC236}">
                <a16:creationId xmlns:a16="http://schemas.microsoft.com/office/drawing/2014/main" id="{AC70CA4F-C6D8-704F-BE7B-1F255ECBC39F}"/>
              </a:ext>
            </a:extLst>
          </p:cNvPr>
          <p:cNvSpPr/>
          <p:nvPr/>
        </p:nvSpPr>
        <p:spPr>
          <a:xfrm>
            <a:off x="256742" y="715669"/>
            <a:ext cx="2392963" cy="369332"/>
          </a:xfrm>
          <a:prstGeom prst="rect">
            <a:avLst/>
          </a:prstGeom>
        </p:spPr>
        <p:txBody>
          <a:bodyPr wrap="none">
            <a:spAutoFit/>
          </a:bodyPr>
          <a:lstStyle/>
          <a:p>
            <a:pPr marL="12700" algn="just">
              <a:lnSpc>
                <a:spcPct val="100000"/>
              </a:lnSpc>
              <a:spcBef>
                <a:spcPts val="95"/>
              </a:spcBef>
            </a:pPr>
            <a:r>
              <a:rPr lang="it-IT" i="1" spc="-5" dirty="0">
                <a:solidFill>
                  <a:srgbClr val="585858"/>
                </a:solidFill>
                <a:latin typeface="Arial"/>
                <a:cs typeface="Arial"/>
              </a:rPr>
              <a:t>Il caso di Carl Tanzler</a:t>
            </a:r>
          </a:p>
        </p:txBody>
      </p:sp>
      <p:pic>
        <p:nvPicPr>
          <p:cNvPr id="6" name="Immagine 5">
            <a:extLst>
              <a:ext uri="{FF2B5EF4-FFF2-40B4-BE49-F238E27FC236}">
                <a16:creationId xmlns:a16="http://schemas.microsoft.com/office/drawing/2014/main" id="{2D032E8E-3F97-E348-BC68-9F988A8D54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139481"/>
            <a:ext cx="6661564" cy="5009184"/>
          </a:xfrm>
          <a:prstGeom prst="rect">
            <a:avLst/>
          </a:prstGeom>
        </p:spPr>
      </p:pic>
      <p:sp>
        <p:nvSpPr>
          <p:cNvPr id="7" name="object 2">
            <a:extLst>
              <a:ext uri="{FF2B5EF4-FFF2-40B4-BE49-F238E27FC236}">
                <a16:creationId xmlns:a16="http://schemas.microsoft.com/office/drawing/2014/main" id="{F99B81B1-B8BD-324C-9E8C-2C3AB74CE8FB}"/>
              </a:ext>
            </a:extLst>
          </p:cNvPr>
          <p:cNvSpPr/>
          <p:nvPr/>
        </p:nvSpPr>
        <p:spPr>
          <a:xfrm>
            <a:off x="285013" y="6300711"/>
            <a:ext cx="0" cy="246379"/>
          </a:xfrm>
          <a:custGeom>
            <a:avLst/>
            <a:gdLst/>
            <a:ahLst/>
            <a:cxnLst/>
            <a:rect l="l" t="t" r="r" b="b"/>
            <a:pathLst>
              <a:path h="246379">
                <a:moveTo>
                  <a:pt x="0" y="0"/>
                </a:moveTo>
                <a:lnTo>
                  <a:pt x="0" y="246214"/>
                </a:lnTo>
              </a:path>
            </a:pathLst>
          </a:custGeom>
          <a:ln w="12700">
            <a:solidFill>
              <a:srgbClr val="007748"/>
            </a:solidFill>
          </a:ln>
        </p:spPr>
        <p:txBody>
          <a:bodyPr wrap="square" lIns="0" tIns="0" rIns="0" bIns="0" rtlCol="0"/>
          <a:lstStyle/>
          <a:p>
            <a:endParaRPr/>
          </a:p>
        </p:txBody>
      </p:sp>
      <p:sp>
        <p:nvSpPr>
          <p:cNvPr id="8" name="object 7">
            <a:extLst>
              <a:ext uri="{FF2B5EF4-FFF2-40B4-BE49-F238E27FC236}">
                <a16:creationId xmlns:a16="http://schemas.microsoft.com/office/drawing/2014/main" id="{DCE0C38D-ACD7-AC41-8601-950C5282A160}"/>
              </a:ext>
            </a:extLst>
          </p:cNvPr>
          <p:cNvSpPr txBox="1">
            <a:spLocks noGrp="1"/>
          </p:cNvSpPr>
          <p:nvPr>
            <p:ph type="ftr" sz="quarter" idx="5"/>
          </p:nvPr>
        </p:nvSpPr>
        <p:spPr>
          <a:xfrm>
            <a:off x="348183" y="6345523"/>
            <a:ext cx="1059180" cy="167004"/>
          </a:xfrm>
          <a:prstGeom prst="rect">
            <a:avLst/>
          </a:prstGeom>
        </p:spPr>
        <p:txBody>
          <a:bodyPr vert="horz" wrap="square" lIns="0" tIns="0" rIns="0" bIns="0" rtlCol="0">
            <a:spAutoFit/>
          </a:bodyPr>
          <a:lstStyle/>
          <a:p>
            <a:pPr marL="12700">
              <a:lnSpc>
                <a:spcPct val="100000"/>
              </a:lnSpc>
            </a:pPr>
            <a:r>
              <a:rPr spc="-5" dirty="0"/>
              <a:t>Università</a:t>
            </a:r>
            <a:r>
              <a:rPr spc="-45" dirty="0"/>
              <a:t> </a:t>
            </a:r>
            <a:r>
              <a:rPr spc="-5" dirty="0"/>
              <a:t>LUMSA</a:t>
            </a:r>
          </a:p>
        </p:txBody>
      </p:sp>
    </p:spTree>
    <p:extLst>
      <p:ext uri="{BB962C8B-B14F-4D97-AF65-F5344CB8AC3E}">
        <p14:creationId xmlns:p14="http://schemas.microsoft.com/office/powerpoint/2010/main" val="1656220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9E2F0C-B57E-B943-992A-F345A0ECF8EC}"/>
              </a:ext>
            </a:extLst>
          </p:cNvPr>
          <p:cNvSpPr>
            <a:spLocks noGrp="1"/>
          </p:cNvSpPr>
          <p:nvPr>
            <p:ph type="title"/>
          </p:nvPr>
        </p:nvSpPr>
        <p:spPr>
          <a:xfrm>
            <a:off x="256742" y="161671"/>
            <a:ext cx="2943657" cy="738664"/>
          </a:xfrm>
        </p:spPr>
        <p:txBody>
          <a:bodyPr/>
          <a:lstStyle/>
          <a:p>
            <a:r>
              <a:rPr lang="it-IT" spc="-5" dirty="0"/>
              <a:t>I Necrofili Romantici</a:t>
            </a:r>
            <a:endParaRPr lang="it-IT" dirty="0"/>
          </a:p>
        </p:txBody>
      </p:sp>
      <p:sp>
        <p:nvSpPr>
          <p:cNvPr id="4" name="Rettangolo 3">
            <a:extLst>
              <a:ext uri="{FF2B5EF4-FFF2-40B4-BE49-F238E27FC236}">
                <a16:creationId xmlns:a16="http://schemas.microsoft.com/office/drawing/2014/main" id="{6A6D42D7-BCAF-724D-A08D-89F39C6E58F4}"/>
              </a:ext>
            </a:extLst>
          </p:cNvPr>
          <p:cNvSpPr/>
          <p:nvPr/>
        </p:nvSpPr>
        <p:spPr>
          <a:xfrm>
            <a:off x="227434" y="593815"/>
            <a:ext cx="2392963" cy="369332"/>
          </a:xfrm>
          <a:prstGeom prst="rect">
            <a:avLst/>
          </a:prstGeom>
        </p:spPr>
        <p:txBody>
          <a:bodyPr wrap="none">
            <a:spAutoFit/>
          </a:bodyPr>
          <a:lstStyle/>
          <a:p>
            <a:pPr marL="12700" algn="just">
              <a:lnSpc>
                <a:spcPct val="100000"/>
              </a:lnSpc>
              <a:spcBef>
                <a:spcPts val="95"/>
              </a:spcBef>
            </a:pPr>
            <a:r>
              <a:rPr lang="it-IT" i="1" spc="-5" dirty="0">
                <a:solidFill>
                  <a:srgbClr val="585858"/>
                </a:solidFill>
                <a:latin typeface="Arial"/>
                <a:cs typeface="Arial"/>
              </a:rPr>
              <a:t>Il caso di Carl Tanzler</a:t>
            </a:r>
          </a:p>
        </p:txBody>
      </p:sp>
      <p:pic>
        <p:nvPicPr>
          <p:cNvPr id="6" name="Immagine 5">
            <a:extLst>
              <a:ext uri="{FF2B5EF4-FFF2-40B4-BE49-F238E27FC236}">
                <a16:creationId xmlns:a16="http://schemas.microsoft.com/office/drawing/2014/main" id="{00A156F8-64F8-EE45-8410-731540EB6D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0397" y="1066800"/>
            <a:ext cx="4009003" cy="5200490"/>
          </a:xfrm>
          <a:prstGeom prst="rect">
            <a:avLst/>
          </a:prstGeom>
        </p:spPr>
      </p:pic>
      <p:sp>
        <p:nvSpPr>
          <p:cNvPr id="7" name="object 2">
            <a:extLst>
              <a:ext uri="{FF2B5EF4-FFF2-40B4-BE49-F238E27FC236}">
                <a16:creationId xmlns:a16="http://schemas.microsoft.com/office/drawing/2014/main" id="{00E17B44-6B31-EA43-9D65-85B7411A341C}"/>
              </a:ext>
            </a:extLst>
          </p:cNvPr>
          <p:cNvSpPr/>
          <p:nvPr/>
        </p:nvSpPr>
        <p:spPr>
          <a:xfrm>
            <a:off x="285013" y="6300711"/>
            <a:ext cx="0" cy="246379"/>
          </a:xfrm>
          <a:custGeom>
            <a:avLst/>
            <a:gdLst/>
            <a:ahLst/>
            <a:cxnLst/>
            <a:rect l="l" t="t" r="r" b="b"/>
            <a:pathLst>
              <a:path h="246379">
                <a:moveTo>
                  <a:pt x="0" y="0"/>
                </a:moveTo>
                <a:lnTo>
                  <a:pt x="0" y="246214"/>
                </a:lnTo>
              </a:path>
            </a:pathLst>
          </a:custGeom>
          <a:ln w="12700">
            <a:solidFill>
              <a:srgbClr val="007748"/>
            </a:solidFill>
          </a:ln>
        </p:spPr>
        <p:txBody>
          <a:bodyPr wrap="square" lIns="0" tIns="0" rIns="0" bIns="0" rtlCol="0"/>
          <a:lstStyle/>
          <a:p>
            <a:endParaRPr/>
          </a:p>
        </p:txBody>
      </p:sp>
      <p:sp>
        <p:nvSpPr>
          <p:cNvPr id="8" name="object 7">
            <a:extLst>
              <a:ext uri="{FF2B5EF4-FFF2-40B4-BE49-F238E27FC236}">
                <a16:creationId xmlns:a16="http://schemas.microsoft.com/office/drawing/2014/main" id="{E9E4F4C8-6EC1-3241-A514-B887CA30E05B}"/>
              </a:ext>
            </a:extLst>
          </p:cNvPr>
          <p:cNvSpPr txBox="1">
            <a:spLocks noGrp="1"/>
          </p:cNvSpPr>
          <p:nvPr>
            <p:ph type="ftr" sz="quarter" idx="5"/>
          </p:nvPr>
        </p:nvSpPr>
        <p:spPr>
          <a:xfrm>
            <a:off x="348183" y="6345523"/>
            <a:ext cx="1059180" cy="167004"/>
          </a:xfrm>
          <a:prstGeom prst="rect">
            <a:avLst/>
          </a:prstGeom>
        </p:spPr>
        <p:txBody>
          <a:bodyPr vert="horz" wrap="square" lIns="0" tIns="0" rIns="0" bIns="0" rtlCol="0">
            <a:spAutoFit/>
          </a:bodyPr>
          <a:lstStyle/>
          <a:p>
            <a:pPr marL="12700">
              <a:lnSpc>
                <a:spcPct val="100000"/>
              </a:lnSpc>
            </a:pPr>
            <a:r>
              <a:rPr spc="-5" dirty="0"/>
              <a:t>Università</a:t>
            </a:r>
            <a:r>
              <a:rPr spc="-45" dirty="0"/>
              <a:t> </a:t>
            </a:r>
            <a:r>
              <a:rPr spc="-5" dirty="0"/>
              <a:t>LUMSA</a:t>
            </a:r>
          </a:p>
        </p:txBody>
      </p:sp>
    </p:spTree>
    <p:extLst>
      <p:ext uri="{BB962C8B-B14F-4D97-AF65-F5344CB8AC3E}">
        <p14:creationId xmlns:p14="http://schemas.microsoft.com/office/powerpoint/2010/main" val="795671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9ED59D-1A84-9644-85DD-240AA60B0127}"/>
              </a:ext>
            </a:extLst>
          </p:cNvPr>
          <p:cNvSpPr>
            <a:spLocks noGrp="1"/>
          </p:cNvSpPr>
          <p:nvPr>
            <p:ph type="title"/>
          </p:nvPr>
        </p:nvSpPr>
        <p:spPr>
          <a:xfrm>
            <a:off x="256742" y="161671"/>
            <a:ext cx="3096057" cy="738664"/>
          </a:xfrm>
        </p:spPr>
        <p:txBody>
          <a:bodyPr/>
          <a:lstStyle/>
          <a:p>
            <a:r>
              <a:rPr lang="it-IT" spc="-5" dirty="0"/>
              <a:t>I Necrofili Romantici</a:t>
            </a:r>
            <a:endParaRPr lang="it-IT" dirty="0"/>
          </a:p>
        </p:txBody>
      </p:sp>
      <p:sp>
        <p:nvSpPr>
          <p:cNvPr id="4" name="Rettangolo 3">
            <a:extLst>
              <a:ext uri="{FF2B5EF4-FFF2-40B4-BE49-F238E27FC236}">
                <a16:creationId xmlns:a16="http://schemas.microsoft.com/office/drawing/2014/main" id="{B8E09C13-ABD3-5040-890B-6941EA9E2D68}"/>
              </a:ext>
            </a:extLst>
          </p:cNvPr>
          <p:cNvSpPr/>
          <p:nvPr/>
        </p:nvSpPr>
        <p:spPr>
          <a:xfrm>
            <a:off x="239157" y="564507"/>
            <a:ext cx="2392963" cy="369332"/>
          </a:xfrm>
          <a:prstGeom prst="rect">
            <a:avLst/>
          </a:prstGeom>
        </p:spPr>
        <p:txBody>
          <a:bodyPr wrap="none">
            <a:spAutoFit/>
          </a:bodyPr>
          <a:lstStyle/>
          <a:p>
            <a:pPr marL="12700" algn="just">
              <a:lnSpc>
                <a:spcPct val="100000"/>
              </a:lnSpc>
              <a:spcBef>
                <a:spcPts val="95"/>
              </a:spcBef>
            </a:pPr>
            <a:r>
              <a:rPr lang="it-IT" i="1" spc="-5" dirty="0">
                <a:solidFill>
                  <a:srgbClr val="585858"/>
                </a:solidFill>
                <a:latin typeface="Arial"/>
                <a:cs typeface="Arial"/>
              </a:rPr>
              <a:t>Il caso di Carl Tanzler</a:t>
            </a:r>
          </a:p>
        </p:txBody>
      </p:sp>
      <p:pic>
        <p:nvPicPr>
          <p:cNvPr id="6" name="Immagine 5">
            <a:extLst>
              <a:ext uri="{FF2B5EF4-FFF2-40B4-BE49-F238E27FC236}">
                <a16:creationId xmlns:a16="http://schemas.microsoft.com/office/drawing/2014/main" id="{D3CD1AE4-6991-CD41-BA5A-A5B61E84B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933839"/>
            <a:ext cx="4114800" cy="5454502"/>
          </a:xfrm>
          <a:prstGeom prst="rect">
            <a:avLst/>
          </a:prstGeom>
        </p:spPr>
      </p:pic>
      <p:sp>
        <p:nvSpPr>
          <p:cNvPr id="7" name="object 2">
            <a:extLst>
              <a:ext uri="{FF2B5EF4-FFF2-40B4-BE49-F238E27FC236}">
                <a16:creationId xmlns:a16="http://schemas.microsoft.com/office/drawing/2014/main" id="{15271CF6-08EC-894C-8C7E-02EFC862E5DF}"/>
              </a:ext>
            </a:extLst>
          </p:cNvPr>
          <p:cNvSpPr/>
          <p:nvPr/>
        </p:nvSpPr>
        <p:spPr>
          <a:xfrm>
            <a:off x="285013" y="6300711"/>
            <a:ext cx="0" cy="246379"/>
          </a:xfrm>
          <a:custGeom>
            <a:avLst/>
            <a:gdLst/>
            <a:ahLst/>
            <a:cxnLst/>
            <a:rect l="l" t="t" r="r" b="b"/>
            <a:pathLst>
              <a:path h="246379">
                <a:moveTo>
                  <a:pt x="0" y="0"/>
                </a:moveTo>
                <a:lnTo>
                  <a:pt x="0" y="246214"/>
                </a:lnTo>
              </a:path>
            </a:pathLst>
          </a:custGeom>
          <a:ln w="12700">
            <a:solidFill>
              <a:srgbClr val="007748"/>
            </a:solidFill>
          </a:ln>
        </p:spPr>
        <p:txBody>
          <a:bodyPr wrap="square" lIns="0" tIns="0" rIns="0" bIns="0" rtlCol="0"/>
          <a:lstStyle/>
          <a:p>
            <a:endParaRPr/>
          </a:p>
        </p:txBody>
      </p:sp>
      <p:sp>
        <p:nvSpPr>
          <p:cNvPr id="8" name="object 7">
            <a:extLst>
              <a:ext uri="{FF2B5EF4-FFF2-40B4-BE49-F238E27FC236}">
                <a16:creationId xmlns:a16="http://schemas.microsoft.com/office/drawing/2014/main" id="{49736D3F-84BC-CE49-85BA-B49618789416}"/>
              </a:ext>
            </a:extLst>
          </p:cNvPr>
          <p:cNvSpPr txBox="1">
            <a:spLocks noGrp="1"/>
          </p:cNvSpPr>
          <p:nvPr>
            <p:ph type="ftr" sz="quarter" idx="5"/>
          </p:nvPr>
        </p:nvSpPr>
        <p:spPr>
          <a:xfrm>
            <a:off x="348183" y="6345523"/>
            <a:ext cx="1059180" cy="167004"/>
          </a:xfrm>
          <a:prstGeom prst="rect">
            <a:avLst/>
          </a:prstGeom>
        </p:spPr>
        <p:txBody>
          <a:bodyPr vert="horz" wrap="square" lIns="0" tIns="0" rIns="0" bIns="0" rtlCol="0">
            <a:spAutoFit/>
          </a:bodyPr>
          <a:lstStyle/>
          <a:p>
            <a:pPr marL="12700">
              <a:lnSpc>
                <a:spcPct val="100000"/>
              </a:lnSpc>
            </a:pPr>
            <a:r>
              <a:rPr spc="-5" dirty="0"/>
              <a:t>Università</a:t>
            </a:r>
            <a:r>
              <a:rPr spc="-45" dirty="0"/>
              <a:t> </a:t>
            </a:r>
            <a:r>
              <a:rPr spc="-5" dirty="0"/>
              <a:t>LUMSA</a:t>
            </a:r>
          </a:p>
        </p:txBody>
      </p:sp>
    </p:spTree>
    <p:extLst>
      <p:ext uri="{BB962C8B-B14F-4D97-AF65-F5344CB8AC3E}">
        <p14:creationId xmlns:p14="http://schemas.microsoft.com/office/powerpoint/2010/main" val="2717255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EA0EC8-C037-7C4D-8EB6-D6562C4270EA}"/>
              </a:ext>
            </a:extLst>
          </p:cNvPr>
          <p:cNvSpPr>
            <a:spLocks noGrp="1"/>
          </p:cNvSpPr>
          <p:nvPr>
            <p:ph type="title"/>
          </p:nvPr>
        </p:nvSpPr>
        <p:spPr>
          <a:xfrm>
            <a:off x="256742" y="161671"/>
            <a:ext cx="4010458" cy="738664"/>
          </a:xfrm>
        </p:spPr>
        <p:txBody>
          <a:bodyPr/>
          <a:lstStyle/>
          <a:p>
            <a:r>
              <a:rPr lang="it-IT" dirty="0"/>
              <a:t>Lo strangolatore di Bottanuco</a:t>
            </a:r>
          </a:p>
        </p:txBody>
      </p:sp>
      <p:sp>
        <p:nvSpPr>
          <p:cNvPr id="3" name="Segnaposto testo 2">
            <a:extLst>
              <a:ext uri="{FF2B5EF4-FFF2-40B4-BE49-F238E27FC236}">
                <a16:creationId xmlns:a16="http://schemas.microsoft.com/office/drawing/2014/main" id="{752400C8-CEF1-EE4B-B97E-E941B8B7F82B}"/>
              </a:ext>
            </a:extLst>
          </p:cNvPr>
          <p:cNvSpPr>
            <a:spLocks noGrp="1"/>
          </p:cNvSpPr>
          <p:nvPr>
            <p:ph type="body" idx="1"/>
          </p:nvPr>
        </p:nvSpPr>
        <p:spPr>
          <a:xfrm>
            <a:off x="535939" y="1336675"/>
            <a:ext cx="8072120" cy="4154984"/>
          </a:xfrm>
        </p:spPr>
        <p:txBody>
          <a:bodyPr/>
          <a:lstStyle/>
          <a:p>
            <a:pPr algn="just"/>
            <a:r>
              <a:rPr lang="it-IT" sz="1800" dirty="0"/>
              <a:t>Vincenzo Verzeni nasce l’11 aprile 1849 a Bottanuco in provincia di Bergamo, e cresce in una famiglia di contadini che il medico e criminologo Penta (1893) definisce “avari e spilorci” tanto da nutrirsi talvolta di pane avariato.</a:t>
            </a:r>
          </a:p>
          <a:p>
            <a:endParaRPr lang="it-IT" sz="1800" dirty="0"/>
          </a:p>
          <a:p>
            <a:r>
              <a:rPr lang="it-IT" sz="1800" dirty="0"/>
              <a:t>Ha commesso 2 omicidi e ne ha tentati altri 4.</a:t>
            </a:r>
          </a:p>
          <a:p>
            <a:endParaRPr lang="it-IT" sz="1800" dirty="0"/>
          </a:p>
          <a:p>
            <a:r>
              <a:rPr lang="it-IT" sz="1800" dirty="0"/>
              <a:t>Privo di empatia e di morale, infatti,  non si è mai pentito.</a:t>
            </a:r>
          </a:p>
          <a:p>
            <a:endParaRPr lang="it-IT" sz="1800" dirty="0"/>
          </a:p>
          <a:p>
            <a:endParaRPr lang="it-IT" sz="1800" dirty="0"/>
          </a:p>
          <a:p>
            <a:pPr algn="ctr"/>
            <a:r>
              <a:rPr lang="it-IT" sz="1800" dirty="0"/>
              <a:t>“</a:t>
            </a:r>
            <a:r>
              <a:rPr lang="it-IT" sz="1800" i="1" dirty="0"/>
              <a:t>Provavo un piacere indicibile quando strangolavo delle donne; avevo allora delle erezioni e un vero desiderio sessuale. […]. Dopo la perpetrazione dell’atto, ero soddisfatto e mi sentivo bene. Mai ho avuto l’idea di toccare o di guardare i genitali. Mi bastava agguantare il collo delle donne e di succhiare il loro sangue. Ignoro ancora oggi come la donna è fatta. […]</a:t>
            </a:r>
            <a:r>
              <a:rPr lang="it-IT" sz="1800" dirty="0"/>
              <a:t>”</a:t>
            </a:r>
          </a:p>
          <a:p>
            <a:endParaRPr lang="it-IT" sz="1800" dirty="0"/>
          </a:p>
        </p:txBody>
      </p:sp>
      <p:sp>
        <p:nvSpPr>
          <p:cNvPr id="4" name="object 2">
            <a:extLst>
              <a:ext uri="{FF2B5EF4-FFF2-40B4-BE49-F238E27FC236}">
                <a16:creationId xmlns:a16="http://schemas.microsoft.com/office/drawing/2014/main" id="{84A06522-5A64-1F4C-9060-D45614EC75E6}"/>
              </a:ext>
            </a:extLst>
          </p:cNvPr>
          <p:cNvSpPr/>
          <p:nvPr/>
        </p:nvSpPr>
        <p:spPr>
          <a:xfrm>
            <a:off x="285013" y="6300711"/>
            <a:ext cx="0" cy="246379"/>
          </a:xfrm>
          <a:custGeom>
            <a:avLst/>
            <a:gdLst/>
            <a:ahLst/>
            <a:cxnLst/>
            <a:rect l="l" t="t" r="r" b="b"/>
            <a:pathLst>
              <a:path h="246379">
                <a:moveTo>
                  <a:pt x="0" y="0"/>
                </a:moveTo>
                <a:lnTo>
                  <a:pt x="0" y="246214"/>
                </a:lnTo>
              </a:path>
            </a:pathLst>
          </a:custGeom>
          <a:ln w="12700">
            <a:solidFill>
              <a:srgbClr val="007748"/>
            </a:solidFill>
          </a:ln>
        </p:spPr>
        <p:txBody>
          <a:bodyPr wrap="square" lIns="0" tIns="0" rIns="0" bIns="0" rtlCol="0"/>
          <a:lstStyle/>
          <a:p>
            <a:endParaRPr/>
          </a:p>
        </p:txBody>
      </p:sp>
      <p:sp>
        <p:nvSpPr>
          <p:cNvPr id="5" name="object 7">
            <a:extLst>
              <a:ext uri="{FF2B5EF4-FFF2-40B4-BE49-F238E27FC236}">
                <a16:creationId xmlns:a16="http://schemas.microsoft.com/office/drawing/2014/main" id="{39725F98-60F1-224F-A1CB-F3C45DCE3771}"/>
              </a:ext>
            </a:extLst>
          </p:cNvPr>
          <p:cNvSpPr txBox="1">
            <a:spLocks noGrp="1"/>
          </p:cNvSpPr>
          <p:nvPr>
            <p:ph type="ftr" sz="quarter" idx="5"/>
          </p:nvPr>
        </p:nvSpPr>
        <p:spPr>
          <a:xfrm>
            <a:off x="348183" y="6345523"/>
            <a:ext cx="1059180" cy="167004"/>
          </a:xfrm>
          <a:prstGeom prst="rect">
            <a:avLst/>
          </a:prstGeom>
        </p:spPr>
        <p:txBody>
          <a:bodyPr vert="horz" wrap="square" lIns="0" tIns="0" rIns="0" bIns="0" rtlCol="0">
            <a:spAutoFit/>
          </a:bodyPr>
          <a:lstStyle/>
          <a:p>
            <a:pPr marL="12700">
              <a:lnSpc>
                <a:spcPct val="100000"/>
              </a:lnSpc>
            </a:pPr>
            <a:r>
              <a:rPr spc="-5" dirty="0"/>
              <a:t>Università</a:t>
            </a:r>
            <a:r>
              <a:rPr spc="-45" dirty="0"/>
              <a:t> </a:t>
            </a:r>
            <a:r>
              <a:rPr spc="-5" dirty="0"/>
              <a:t>LUMSA</a:t>
            </a:r>
          </a:p>
        </p:txBody>
      </p:sp>
      <p:sp>
        <p:nvSpPr>
          <p:cNvPr id="8" name="Rettangolo 7">
            <a:extLst>
              <a:ext uri="{FF2B5EF4-FFF2-40B4-BE49-F238E27FC236}">
                <a16:creationId xmlns:a16="http://schemas.microsoft.com/office/drawing/2014/main" id="{A4E6D287-A20B-1B45-AB05-77E92A454DBE}"/>
              </a:ext>
            </a:extLst>
          </p:cNvPr>
          <p:cNvSpPr/>
          <p:nvPr/>
        </p:nvSpPr>
        <p:spPr>
          <a:xfrm>
            <a:off x="241502" y="564507"/>
            <a:ext cx="2937407" cy="369332"/>
          </a:xfrm>
          <a:prstGeom prst="rect">
            <a:avLst/>
          </a:prstGeom>
        </p:spPr>
        <p:txBody>
          <a:bodyPr wrap="none">
            <a:spAutoFit/>
          </a:bodyPr>
          <a:lstStyle/>
          <a:p>
            <a:pPr marL="12700" algn="just">
              <a:lnSpc>
                <a:spcPct val="100000"/>
              </a:lnSpc>
              <a:spcBef>
                <a:spcPts val="95"/>
              </a:spcBef>
            </a:pPr>
            <a:r>
              <a:rPr lang="it-IT" i="1" spc="-5" dirty="0">
                <a:solidFill>
                  <a:srgbClr val="585858"/>
                </a:solidFill>
                <a:latin typeface="Arial"/>
                <a:cs typeface="Arial"/>
              </a:rPr>
              <a:t>Il caso di Vincenzo Verzeni</a:t>
            </a:r>
          </a:p>
        </p:txBody>
      </p:sp>
    </p:spTree>
    <p:extLst>
      <p:ext uri="{BB962C8B-B14F-4D97-AF65-F5344CB8AC3E}">
        <p14:creationId xmlns:p14="http://schemas.microsoft.com/office/powerpoint/2010/main" val="477454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EA0EC8-C037-7C4D-8EB6-D6562C4270EA}"/>
              </a:ext>
            </a:extLst>
          </p:cNvPr>
          <p:cNvSpPr>
            <a:spLocks noGrp="1"/>
          </p:cNvSpPr>
          <p:nvPr>
            <p:ph type="title"/>
          </p:nvPr>
        </p:nvSpPr>
        <p:spPr>
          <a:xfrm>
            <a:off x="256742" y="161671"/>
            <a:ext cx="4010458" cy="738664"/>
          </a:xfrm>
        </p:spPr>
        <p:txBody>
          <a:bodyPr/>
          <a:lstStyle/>
          <a:p>
            <a:r>
              <a:rPr lang="it-IT" dirty="0"/>
              <a:t>Lo strangolatore di Bottanuco</a:t>
            </a:r>
          </a:p>
        </p:txBody>
      </p:sp>
      <p:sp>
        <p:nvSpPr>
          <p:cNvPr id="3" name="Segnaposto testo 2">
            <a:extLst>
              <a:ext uri="{FF2B5EF4-FFF2-40B4-BE49-F238E27FC236}">
                <a16:creationId xmlns:a16="http://schemas.microsoft.com/office/drawing/2014/main" id="{752400C8-CEF1-EE4B-B97E-E941B8B7F82B}"/>
              </a:ext>
            </a:extLst>
          </p:cNvPr>
          <p:cNvSpPr>
            <a:spLocks noGrp="1"/>
          </p:cNvSpPr>
          <p:nvPr>
            <p:ph type="body" idx="1"/>
          </p:nvPr>
        </p:nvSpPr>
        <p:spPr>
          <a:xfrm>
            <a:off x="535939" y="1336675"/>
            <a:ext cx="8072120" cy="4524315"/>
          </a:xfrm>
        </p:spPr>
        <p:txBody>
          <a:bodyPr/>
          <a:lstStyle/>
          <a:p>
            <a:pPr algn="just"/>
            <a:r>
              <a:rPr lang="it-IT" sz="1800" dirty="0"/>
              <a:t>Il primo omicidio risale al 1870 e coinvolge la giovane Motta, il cui corpo fu ritrovato completamente nudo con la bocca riempita di terra e le viscere e i genitali asportati e sparsi nelle campagne circostanti. </a:t>
            </a:r>
          </a:p>
          <a:p>
            <a:pPr algn="just"/>
            <a:r>
              <a:rPr lang="it-IT" sz="1800" dirty="0"/>
              <a:t>Le abrasioni presenti sulle cosce della vittima fecero pensare ad uno stupro, sebbene Verzeni ammise di non aver mai avuto rapporti sessuali con le malcapitate. </a:t>
            </a:r>
          </a:p>
          <a:p>
            <a:pPr algn="just"/>
            <a:r>
              <a:rPr lang="it-IT" sz="1800" dirty="0"/>
              <a:t>Inoltre, la terra trovata all’interno della bocca, permise di dedurre che la morte fosse stata provocata da soffocamento. Poco distante dalla scena del crimine primaria, furono rivenuti l’abbigliamento e parte del polpaccio destro della ragazza. Tra gli atti perpetrati </a:t>
            </a:r>
            <a:r>
              <a:rPr lang="it-IT" sz="1800" i="1" dirty="0"/>
              <a:t>post-mortem</a:t>
            </a:r>
            <a:r>
              <a:rPr lang="it-IT" sz="1800" dirty="0"/>
              <a:t> vi era il conficcamento di spilli sul corpo e in particolare sulla schiena della vittima (piquerismo).</a:t>
            </a:r>
          </a:p>
          <a:p>
            <a:pPr algn="just"/>
            <a:endParaRPr lang="it-IT" sz="1800" dirty="0"/>
          </a:p>
          <a:p>
            <a:pPr algn="just"/>
            <a:r>
              <a:rPr lang="it-IT" sz="1800" dirty="0"/>
              <a:t>Nel secondo omicidio del 1871, invece, la ventottenne Frigeni, presentava evidenti segni di strangolamento e molteplici ferite. Il ventre era stato squartato e le viscere fuoriuscivano spontaneamente.</a:t>
            </a:r>
          </a:p>
          <a:p>
            <a:endParaRPr lang="it-IT" dirty="0"/>
          </a:p>
        </p:txBody>
      </p:sp>
      <p:sp>
        <p:nvSpPr>
          <p:cNvPr id="4" name="object 2">
            <a:extLst>
              <a:ext uri="{FF2B5EF4-FFF2-40B4-BE49-F238E27FC236}">
                <a16:creationId xmlns:a16="http://schemas.microsoft.com/office/drawing/2014/main" id="{84A06522-5A64-1F4C-9060-D45614EC75E6}"/>
              </a:ext>
            </a:extLst>
          </p:cNvPr>
          <p:cNvSpPr/>
          <p:nvPr/>
        </p:nvSpPr>
        <p:spPr>
          <a:xfrm>
            <a:off x="285013" y="6300711"/>
            <a:ext cx="0" cy="246379"/>
          </a:xfrm>
          <a:custGeom>
            <a:avLst/>
            <a:gdLst/>
            <a:ahLst/>
            <a:cxnLst/>
            <a:rect l="l" t="t" r="r" b="b"/>
            <a:pathLst>
              <a:path h="246379">
                <a:moveTo>
                  <a:pt x="0" y="0"/>
                </a:moveTo>
                <a:lnTo>
                  <a:pt x="0" y="246214"/>
                </a:lnTo>
              </a:path>
            </a:pathLst>
          </a:custGeom>
          <a:ln w="12700">
            <a:solidFill>
              <a:srgbClr val="007748"/>
            </a:solidFill>
          </a:ln>
        </p:spPr>
        <p:txBody>
          <a:bodyPr wrap="square" lIns="0" tIns="0" rIns="0" bIns="0" rtlCol="0"/>
          <a:lstStyle/>
          <a:p>
            <a:endParaRPr/>
          </a:p>
        </p:txBody>
      </p:sp>
      <p:sp>
        <p:nvSpPr>
          <p:cNvPr id="5" name="object 7">
            <a:extLst>
              <a:ext uri="{FF2B5EF4-FFF2-40B4-BE49-F238E27FC236}">
                <a16:creationId xmlns:a16="http://schemas.microsoft.com/office/drawing/2014/main" id="{39725F98-60F1-224F-A1CB-F3C45DCE3771}"/>
              </a:ext>
            </a:extLst>
          </p:cNvPr>
          <p:cNvSpPr txBox="1">
            <a:spLocks noGrp="1"/>
          </p:cNvSpPr>
          <p:nvPr>
            <p:ph type="ftr" sz="quarter" idx="5"/>
          </p:nvPr>
        </p:nvSpPr>
        <p:spPr>
          <a:xfrm>
            <a:off x="348183" y="6345523"/>
            <a:ext cx="1059180" cy="167004"/>
          </a:xfrm>
          <a:prstGeom prst="rect">
            <a:avLst/>
          </a:prstGeom>
        </p:spPr>
        <p:txBody>
          <a:bodyPr vert="horz" wrap="square" lIns="0" tIns="0" rIns="0" bIns="0" rtlCol="0">
            <a:spAutoFit/>
          </a:bodyPr>
          <a:lstStyle/>
          <a:p>
            <a:pPr marL="12700">
              <a:lnSpc>
                <a:spcPct val="100000"/>
              </a:lnSpc>
            </a:pPr>
            <a:r>
              <a:rPr spc="-5" dirty="0"/>
              <a:t>Università</a:t>
            </a:r>
            <a:r>
              <a:rPr spc="-45" dirty="0"/>
              <a:t> </a:t>
            </a:r>
            <a:r>
              <a:rPr spc="-5" dirty="0"/>
              <a:t>LUMSA</a:t>
            </a:r>
          </a:p>
        </p:txBody>
      </p:sp>
      <p:sp>
        <p:nvSpPr>
          <p:cNvPr id="8" name="Rettangolo 7">
            <a:extLst>
              <a:ext uri="{FF2B5EF4-FFF2-40B4-BE49-F238E27FC236}">
                <a16:creationId xmlns:a16="http://schemas.microsoft.com/office/drawing/2014/main" id="{A4E6D287-A20B-1B45-AB05-77E92A454DBE}"/>
              </a:ext>
            </a:extLst>
          </p:cNvPr>
          <p:cNvSpPr/>
          <p:nvPr/>
        </p:nvSpPr>
        <p:spPr>
          <a:xfrm>
            <a:off x="241502" y="564507"/>
            <a:ext cx="2937407" cy="369332"/>
          </a:xfrm>
          <a:prstGeom prst="rect">
            <a:avLst/>
          </a:prstGeom>
        </p:spPr>
        <p:txBody>
          <a:bodyPr wrap="none">
            <a:spAutoFit/>
          </a:bodyPr>
          <a:lstStyle/>
          <a:p>
            <a:pPr marL="12700" algn="just">
              <a:lnSpc>
                <a:spcPct val="100000"/>
              </a:lnSpc>
              <a:spcBef>
                <a:spcPts val="95"/>
              </a:spcBef>
            </a:pPr>
            <a:r>
              <a:rPr lang="it-IT" i="1" spc="-5" dirty="0">
                <a:solidFill>
                  <a:srgbClr val="585858"/>
                </a:solidFill>
                <a:latin typeface="Arial"/>
                <a:cs typeface="Arial"/>
              </a:rPr>
              <a:t>Il caso di Vincenzo Verzeni</a:t>
            </a:r>
          </a:p>
        </p:txBody>
      </p:sp>
    </p:spTree>
    <p:extLst>
      <p:ext uri="{BB962C8B-B14F-4D97-AF65-F5344CB8AC3E}">
        <p14:creationId xmlns:p14="http://schemas.microsoft.com/office/powerpoint/2010/main" val="2743269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EA0EC8-C037-7C4D-8EB6-D6562C4270EA}"/>
              </a:ext>
            </a:extLst>
          </p:cNvPr>
          <p:cNvSpPr>
            <a:spLocks noGrp="1"/>
          </p:cNvSpPr>
          <p:nvPr>
            <p:ph type="title"/>
          </p:nvPr>
        </p:nvSpPr>
        <p:spPr>
          <a:xfrm>
            <a:off x="256742" y="161671"/>
            <a:ext cx="4010458" cy="738664"/>
          </a:xfrm>
        </p:spPr>
        <p:txBody>
          <a:bodyPr/>
          <a:lstStyle/>
          <a:p>
            <a:r>
              <a:rPr lang="it-IT" dirty="0"/>
              <a:t>Lo strangolatore di Bottanuco</a:t>
            </a:r>
          </a:p>
        </p:txBody>
      </p:sp>
      <p:sp>
        <p:nvSpPr>
          <p:cNvPr id="4" name="object 2">
            <a:extLst>
              <a:ext uri="{FF2B5EF4-FFF2-40B4-BE49-F238E27FC236}">
                <a16:creationId xmlns:a16="http://schemas.microsoft.com/office/drawing/2014/main" id="{84A06522-5A64-1F4C-9060-D45614EC75E6}"/>
              </a:ext>
            </a:extLst>
          </p:cNvPr>
          <p:cNvSpPr/>
          <p:nvPr/>
        </p:nvSpPr>
        <p:spPr>
          <a:xfrm>
            <a:off x="285013" y="6300711"/>
            <a:ext cx="0" cy="246379"/>
          </a:xfrm>
          <a:custGeom>
            <a:avLst/>
            <a:gdLst/>
            <a:ahLst/>
            <a:cxnLst/>
            <a:rect l="l" t="t" r="r" b="b"/>
            <a:pathLst>
              <a:path h="246379">
                <a:moveTo>
                  <a:pt x="0" y="0"/>
                </a:moveTo>
                <a:lnTo>
                  <a:pt x="0" y="246214"/>
                </a:lnTo>
              </a:path>
            </a:pathLst>
          </a:custGeom>
          <a:ln w="12700">
            <a:solidFill>
              <a:srgbClr val="007748"/>
            </a:solidFill>
          </a:ln>
        </p:spPr>
        <p:txBody>
          <a:bodyPr wrap="square" lIns="0" tIns="0" rIns="0" bIns="0" rtlCol="0"/>
          <a:lstStyle/>
          <a:p>
            <a:endParaRPr/>
          </a:p>
        </p:txBody>
      </p:sp>
      <p:sp>
        <p:nvSpPr>
          <p:cNvPr id="5" name="object 7">
            <a:extLst>
              <a:ext uri="{FF2B5EF4-FFF2-40B4-BE49-F238E27FC236}">
                <a16:creationId xmlns:a16="http://schemas.microsoft.com/office/drawing/2014/main" id="{39725F98-60F1-224F-A1CB-F3C45DCE3771}"/>
              </a:ext>
            </a:extLst>
          </p:cNvPr>
          <p:cNvSpPr txBox="1">
            <a:spLocks noGrp="1"/>
          </p:cNvSpPr>
          <p:nvPr>
            <p:ph type="ftr" sz="quarter" idx="5"/>
          </p:nvPr>
        </p:nvSpPr>
        <p:spPr>
          <a:xfrm>
            <a:off x="348183" y="6345523"/>
            <a:ext cx="1059180" cy="167004"/>
          </a:xfrm>
          <a:prstGeom prst="rect">
            <a:avLst/>
          </a:prstGeom>
        </p:spPr>
        <p:txBody>
          <a:bodyPr vert="horz" wrap="square" lIns="0" tIns="0" rIns="0" bIns="0" rtlCol="0">
            <a:spAutoFit/>
          </a:bodyPr>
          <a:lstStyle/>
          <a:p>
            <a:pPr marL="12700">
              <a:lnSpc>
                <a:spcPct val="100000"/>
              </a:lnSpc>
            </a:pPr>
            <a:r>
              <a:rPr spc="-5" dirty="0"/>
              <a:t>Università</a:t>
            </a:r>
            <a:r>
              <a:rPr spc="-45" dirty="0"/>
              <a:t> </a:t>
            </a:r>
            <a:r>
              <a:rPr spc="-5" dirty="0"/>
              <a:t>LUMSA</a:t>
            </a:r>
          </a:p>
        </p:txBody>
      </p:sp>
      <p:sp>
        <p:nvSpPr>
          <p:cNvPr id="8" name="Rettangolo 7">
            <a:extLst>
              <a:ext uri="{FF2B5EF4-FFF2-40B4-BE49-F238E27FC236}">
                <a16:creationId xmlns:a16="http://schemas.microsoft.com/office/drawing/2014/main" id="{A4E6D287-A20B-1B45-AB05-77E92A454DBE}"/>
              </a:ext>
            </a:extLst>
          </p:cNvPr>
          <p:cNvSpPr/>
          <p:nvPr/>
        </p:nvSpPr>
        <p:spPr>
          <a:xfrm>
            <a:off x="241502" y="564507"/>
            <a:ext cx="2937407" cy="369332"/>
          </a:xfrm>
          <a:prstGeom prst="rect">
            <a:avLst/>
          </a:prstGeom>
        </p:spPr>
        <p:txBody>
          <a:bodyPr wrap="none">
            <a:spAutoFit/>
          </a:bodyPr>
          <a:lstStyle/>
          <a:p>
            <a:pPr marL="12700" algn="just">
              <a:lnSpc>
                <a:spcPct val="100000"/>
              </a:lnSpc>
              <a:spcBef>
                <a:spcPts val="95"/>
              </a:spcBef>
            </a:pPr>
            <a:r>
              <a:rPr lang="it-IT" i="1" spc="-5" dirty="0">
                <a:solidFill>
                  <a:srgbClr val="585858"/>
                </a:solidFill>
                <a:latin typeface="Arial"/>
                <a:cs typeface="Arial"/>
              </a:rPr>
              <a:t>Il caso di Vincenzo Verzeni</a:t>
            </a:r>
          </a:p>
        </p:txBody>
      </p:sp>
      <p:pic>
        <p:nvPicPr>
          <p:cNvPr id="9" name="Immagine 8">
            <a:extLst>
              <a:ext uri="{FF2B5EF4-FFF2-40B4-BE49-F238E27FC236}">
                <a16:creationId xmlns:a16="http://schemas.microsoft.com/office/drawing/2014/main" id="{CC9220B8-BF0E-DF48-B950-7C7075D63F3C}"/>
              </a:ext>
            </a:extLst>
          </p:cNvPr>
          <p:cNvPicPr/>
          <p:nvPr/>
        </p:nvPicPr>
        <p:blipFill>
          <a:blip r:embed="rId2">
            <a:extLst>
              <a:ext uri="{28A0092B-C50C-407E-A947-70E740481C1C}">
                <a14:useLocalDpi xmlns:a14="http://schemas.microsoft.com/office/drawing/2010/main" val="0"/>
              </a:ext>
            </a:extLst>
          </a:blip>
          <a:stretch>
            <a:fillRect/>
          </a:stretch>
        </p:blipFill>
        <p:spPr>
          <a:xfrm>
            <a:off x="2743200" y="1303171"/>
            <a:ext cx="3429000" cy="4518088"/>
          </a:xfrm>
          <a:prstGeom prst="rect">
            <a:avLst/>
          </a:prstGeom>
        </p:spPr>
      </p:pic>
    </p:spTree>
    <p:extLst>
      <p:ext uri="{BB962C8B-B14F-4D97-AF65-F5344CB8AC3E}">
        <p14:creationId xmlns:p14="http://schemas.microsoft.com/office/powerpoint/2010/main" val="1147254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5013" y="6300711"/>
            <a:ext cx="0" cy="246379"/>
          </a:xfrm>
          <a:custGeom>
            <a:avLst/>
            <a:gdLst/>
            <a:ahLst/>
            <a:cxnLst/>
            <a:rect l="l" t="t" r="r" b="b"/>
            <a:pathLst>
              <a:path h="246379">
                <a:moveTo>
                  <a:pt x="0" y="0"/>
                </a:moveTo>
                <a:lnTo>
                  <a:pt x="0" y="246214"/>
                </a:lnTo>
              </a:path>
            </a:pathLst>
          </a:custGeom>
          <a:ln w="12700">
            <a:solidFill>
              <a:srgbClr val="007748"/>
            </a:solidFill>
          </a:ln>
        </p:spPr>
        <p:txBody>
          <a:bodyPr wrap="square" lIns="0" tIns="0" rIns="0" bIns="0" rtlCol="0"/>
          <a:lstStyle/>
          <a:p>
            <a:endParaRPr/>
          </a:p>
        </p:txBody>
      </p:sp>
      <p:sp>
        <p:nvSpPr>
          <p:cNvPr id="3" name="object 3"/>
          <p:cNvSpPr/>
          <p:nvPr/>
        </p:nvSpPr>
        <p:spPr>
          <a:xfrm>
            <a:off x="8874506" y="6300711"/>
            <a:ext cx="0" cy="246379"/>
          </a:xfrm>
          <a:custGeom>
            <a:avLst/>
            <a:gdLst/>
            <a:ahLst/>
            <a:cxnLst/>
            <a:rect l="l" t="t" r="r" b="b"/>
            <a:pathLst>
              <a:path h="246379">
                <a:moveTo>
                  <a:pt x="0" y="0"/>
                </a:moveTo>
                <a:lnTo>
                  <a:pt x="0" y="246214"/>
                </a:lnTo>
              </a:path>
            </a:pathLst>
          </a:custGeom>
          <a:ln w="12700">
            <a:solidFill>
              <a:srgbClr val="007748"/>
            </a:solidFill>
          </a:ln>
        </p:spPr>
        <p:txBody>
          <a:bodyPr wrap="square" lIns="0" tIns="0" rIns="0" bIns="0" rtlCol="0"/>
          <a:lstStyle/>
          <a:p>
            <a:endParaRPr/>
          </a:p>
        </p:txBody>
      </p:sp>
      <p:sp>
        <p:nvSpPr>
          <p:cNvPr id="4" name="object 4"/>
          <p:cNvSpPr txBox="1">
            <a:spLocks noGrp="1"/>
          </p:cNvSpPr>
          <p:nvPr>
            <p:ph type="title"/>
          </p:nvPr>
        </p:nvSpPr>
        <p:spPr>
          <a:xfrm>
            <a:off x="256743" y="161671"/>
            <a:ext cx="1414780" cy="391160"/>
          </a:xfrm>
          <a:prstGeom prst="rect">
            <a:avLst/>
          </a:prstGeom>
        </p:spPr>
        <p:txBody>
          <a:bodyPr vert="horz" wrap="square" lIns="0" tIns="12700" rIns="0" bIns="0" rtlCol="0">
            <a:spAutoFit/>
          </a:bodyPr>
          <a:lstStyle/>
          <a:p>
            <a:pPr marL="12700">
              <a:lnSpc>
                <a:spcPct val="100000"/>
              </a:lnSpc>
              <a:spcBef>
                <a:spcPts val="100"/>
              </a:spcBef>
            </a:pPr>
            <a:r>
              <a:rPr spc="-5" dirty="0"/>
              <a:t>S</a:t>
            </a:r>
            <a:r>
              <a:rPr spc="-15" dirty="0"/>
              <a:t>o</a:t>
            </a:r>
            <a:r>
              <a:rPr dirty="0"/>
              <a:t>m</a:t>
            </a:r>
            <a:r>
              <a:rPr spc="10" dirty="0"/>
              <a:t>m</a:t>
            </a:r>
            <a:r>
              <a:rPr spc="-5" dirty="0"/>
              <a:t>ario</a:t>
            </a:r>
          </a:p>
        </p:txBody>
      </p:sp>
      <p:sp>
        <p:nvSpPr>
          <p:cNvPr id="5" name="object 5"/>
          <p:cNvSpPr txBox="1"/>
          <p:nvPr/>
        </p:nvSpPr>
        <p:spPr>
          <a:xfrm>
            <a:off x="348183" y="2145944"/>
            <a:ext cx="4376217" cy="2159566"/>
          </a:xfrm>
          <a:prstGeom prst="rect">
            <a:avLst/>
          </a:prstGeom>
        </p:spPr>
        <p:txBody>
          <a:bodyPr vert="horz" wrap="square" lIns="0" tIns="12700" rIns="0" bIns="0" rtlCol="0">
            <a:spAutoFit/>
          </a:bodyPr>
          <a:lstStyle/>
          <a:p>
            <a:pPr marL="355600" marR="5080" indent="-343535">
              <a:lnSpc>
                <a:spcPct val="125000"/>
              </a:lnSpc>
              <a:spcBef>
                <a:spcPts val="100"/>
              </a:spcBef>
              <a:buClr>
                <a:srgbClr val="006633"/>
              </a:buClr>
              <a:buAutoNum type="arabicPeriod"/>
              <a:tabLst>
                <a:tab pos="355600" algn="l"/>
                <a:tab pos="356235" algn="l"/>
              </a:tabLst>
            </a:pPr>
            <a:r>
              <a:rPr lang="it-IT" sz="1600" spc="-5" dirty="0">
                <a:latin typeface="Microsoft Sans Serif"/>
                <a:cs typeface="Microsoft Sans Serif"/>
              </a:rPr>
              <a:t>Definizione e inquadramento diagnostico;</a:t>
            </a:r>
          </a:p>
          <a:p>
            <a:pPr marL="355600" marR="5080" indent="-343535">
              <a:lnSpc>
                <a:spcPct val="125000"/>
              </a:lnSpc>
              <a:spcBef>
                <a:spcPts val="100"/>
              </a:spcBef>
              <a:buClr>
                <a:srgbClr val="006633"/>
              </a:buClr>
              <a:buAutoNum type="arabicPeriod"/>
              <a:tabLst>
                <a:tab pos="355600" algn="l"/>
                <a:tab pos="356235" algn="l"/>
              </a:tabLst>
            </a:pPr>
            <a:r>
              <a:rPr lang="it-IT" sz="1600" spc="-5" dirty="0">
                <a:latin typeface="Microsoft Sans Serif"/>
                <a:cs typeface="Microsoft Sans Serif"/>
              </a:rPr>
              <a:t>Classificazione;</a:t>
            </a:r>
          </a:p>
          <a:p>
            <a:pPr marL="355600" marR="5080" indent="-343535">
              <a:lnSpc>
                <a:spcPct val="125000"/>
              </a:lnSpc>
              <a:spcBef>
                <a:spcPts val="100"/>
              </a:spcBef>
              <a:buClr>
                <a:srgbClr val="006633"/>
              </a:buClr>
              <a:buAutoNum type="arabicPeriod"/>
              <a:tabLst>
                <a:tab pos="355600" algn="l"/>
                <a:tab pos="356235" algn="l"/>
              </a:tabLst>
            </a:pPr>
            <a:r>
              <a:rPr lang="it-IT" sz="1600" spc="-5" dirty="0">
                <a:latin typeface="Microsoft Sans Serif"/>
                <a:cs typeface="Microsoft Sans Serif"/>
              </a:rPr>
              <a:t>Eziologia;</a:t>
            </a:r>
          </a:p>
          <a:p>
            <a:pPr marL="355600" marR="5080" indent="-343535">
              <a:lnSpc>
                <a:spcPct val="125000"/>
              </a:lnSpc>
              <a:spcBef>
                <a:spcPts val="100"/>
              </a:spcBef>
              <a:buClr>
                <a:srgbClr val="006633"/>
              </a:buClr>
              <a:buAutoNum type="arabicPeriod"/>
              <a:tabLst>
                <a:tab pos="355600" algn="l"/>
                <a:tab pos="356235" algn="l"/>
              </a:tabLst>
            </a:pPr>
            <a:r>
              <a:rPr lang="it-IT" sz="1600" spc="-5" dirty="0">
                <a:latin typeface="Microsoft Sans Serif"/>
                <a:cs typeface="Microsoft Sans Serif"/>
              </a:rPr>
              <a:t>Casi Studio</a:t>
            </a:r>
            <a:r>
              <a:rPr sz="1600" spc="-5" dirty="0">
                <a:latin typeface="Microsoft Sans Serif"/>
                <a:cs typeface="Microsoft Sans Serif"/>
              </a:rPr>
              <a:t>:</a:t>
            </a:r>
            <a:r>
              <a:rPr lang="it-IT" sz="1600" spc="-5" dirty="0">
                <a:latin typeface="Microsoft Sans Serif"/>
                <a:cs typeface="Microsoft Sans Serif"/>
              </a:rPr>
              <a:t> </a:t>
            </a:r>
            <a:endParaRPr sz="1600" dirty="0">
              <a:latin typeface="Microsoft Sans Serif"/>
              <a:cs typeface="Microsoft Sans Serif"/>
            </a:endParaRPr>
          </a:p>
          <a:p>
            <a:pPr marL="241300" indent="-229235">
              <a:lnSpc>
                <a:spcPct val="100000"/>
              </a:lnSpc>
              <a:spcBef>
                <a:spcPts val="1480"/>
              </a:spcBef>
              <a:buClr>
                <a:srgbClr val="006633"/>
              </a:buClr>
              <a:buFont typeface="Wingdings"/>
              <a:buChar char=""/>
              <a:tabLst>
                <a:tab pos="241300" algn="l"/>
                <a:tab pos="241935" algn="l"/>
              </a:tabLst>
            </a:pPr>
            <a:r>
              <a:rPr lang="it-IT" sz="1600" spc="-5" dirty="0">
                <a:latin typeface="Microsoft Sans Serif"/>
                <a:cs typeface="Microsoft Sans Serif"/>
              </a:rPr>
              <a:t>Carl Tanzler</a:t>
            </a:r>
            <a:endParaRPr sz="1600" dirty="0">
              <a:latin typeface="Microsoft Sans Serif"/>
              <a:cs typeface="Microsoft Sans Serif"/>
            </a:endParaRPr>
          </a:p>
          <a:p>
            <a:pPr marL="241300" indent="-229235">
              <a:lnSpc>
                <a:spcPct val="100000"/>
              </a:lnSpc>
              <a:spcBef>
                <a:spcPts val="1485"/>
              </a:spcBef>
              <a:buClr>
                <a:srgbClr val="006633"/>
              </a:buClr>
              <a:buFont typeface="Wingdings"/>
              <a:buChar char=""/>
              <a:tabLst>
                <a:tab pos="241300" algn="l"/>
                <a:tab pos="241935" algn="l"/>
              </a:tabLst>
            </a:pPr>
            <a:r>
              <a:rPr lang="it-IT" sz="1600" spc="-5" dirty="0">
                <a:latin typeface="Microsoft Sans Serif"/>
                <a:cs typeface="Microsoft Sans Serif"/>
              </a:rPr>
              <a:t>Vincenzo Verzeni</a:t>
            </a:r>
            <a:endParaRPr sz="1600" dirty="0">
              <a:latin typeface="Microsoft Sans Serif"/>
              <a:cs typeface="Microsoft Sans Serif"/>
            </a:endParaRPr>
          </a:p>
        </p:txBody>
      </p:sp>
      <p:sp>
        <p:nvSpPr>
          <p:cNvPr id="6" name="object 6"/>
          <p:cNvSpPr txBox="1"/>
          <p:nvPr/>
        </p:nvSpPr>
        <p:spPr>
          <a:xfrm>
            <a:off x="257657" y="762761"/>
            <a:ext cx="2127885" cy="269240"/>
          </a:xfrm>
          <a:prstGeom prst="rect">
            <a:avLst/>
          </a:prstGeom>
        </p:spPr>
        <p:txBody>
          <a:bodyPr vert="horz" wrap="square" lIns="0" tIns="12065" rIns="0" bIns="0" rtlCol="0">
            <a:spAutoFit/>
          </a:bodyPr>
          <a:lstStyle/>
          <a:p>
            <a:pPr marL="12700">
              <a:lnSpc>
                <a:spcPct val="100000"/>
              </a:lnSpc>
              <a:spcBef>
                <a:spcPts val="95"/>
              </a:spcBef>
            </a:pPr>
            <a:r>
              <a:rPr sz="1600" i="1" spc="-5" dirty="0">
                <a:solidFill>
                  <a:srgbClr val="585858"/>
                </a:solidFill>
                <a:latin typeface="Arial"/>
                <a:cs typeface="Arial"/>
              </a:rPr>
              <a:t>Argomenti</a:t>
            </a:r>
            <a:r>
              <a:rPr sz="1600" i="1" spc="-10" dirty="0">
                <a:solidFill>
                  <a:srgbClr val="585858"/>
                </a:solidFill>
                <a:latin typeface="Arial"/>
                <a:cs typeface="Arial"/>
              </a:rPr>
              <a:t> </a:t>
            </a:r>
            <a:r>
              <a:rPr sz="1600" i="1" spc="-5" dirty="0">
                <a:solidFill>
                  <a:srgbClr val="585858"/>
                </a:solidFill>
                <a:latin typeface="Arial"/>
                <a:cs typeface="Arial"/>
              </a:rPr>
              <a:t>della</a:t>
            </a:r>
            <a:r>
              <a:rPr sz="1600" i="1" spc="-50" dirty="0">
                <a:solidFill>
                  <a:srgbClr val="585858"/>
                </a:solidFill>
                <a:latin typeface="Arial"/>
                <a:cs typeface="Arial"/>
              </a:rPr>
              <a:t> </a:t>
            </a:r>
            <a:r>
              <a:rPr sz="1600" i="1" spc="-10" dirty="0">
                <a:solidFill>
                  <a:srgbClr val="585858"/>
                </a:solidFill>
                <a:latin typeface="Arial"/>
                <a:cs typeface="Arial"/>
              </a:rPr>
              <a:t>lezione</a:t>
            </a:r>
            <a:endParaRPr sz="1600">
              <a:latin typeface="Arial"/>
              <a:cs typeface="Arial"/>
            </a:endParaRPr>
          </a:p>
        </p:txBody>
      </p:sp>
      <p:pic>
        <p:nvPicPr>
          <p:cNvPr id="7" name="object 7"/>
          <p:cNvPicPr/>
          <p:nvPr/>
        </p:nvPicPr>
        <p:blipFill>
          <a:blip r:embed="rId2" cstate="print"/>
          <a:stretch>
            <a:fillRect/>
          </a:stretch>
        </p:blipFill>
        <p:spPr>
          <a:xfrm>
            <a:off x="4843526" y="1957323"/>
            <a:ext cx="3798824" cy="2689225"/>
          </a:xfrm>
          <a:prstGeom prst="rect">
            <a:avLst/>
          </a:prstGeom>
        </p:spPr>
      </p:pic>
      <p:sp>
        <p:nvSpPr>
          <p:cNvPr id="8" name="object 8"/>
          <p:cNvSpPr txBox="1"/>
          <p:nvPr/>
        </p:nvSpPr>
        <p:spPr>
          <a:xfrm>
            <a:off x="8667877" y="6339202"/>
            <a:ext cx="154305" cy="182245"/>
          </a:xfrm>
          <a:prstGeom prst="rect">
            <a:avLst/>
          </a:prstGeom>
        </p:spPr>
        <p:txBody>
          <a:bodyPr vert="horz" wrap="square" lIns="0" tIns="0" rIns="0" bIns="0" rtlCol="0">
            <a:spAutoFit/>
          </a:bodyPr>
          <a:lstStyle/>
          <a:p>
            <a:pPr marL="38100">
              <a:lnSpc>
                <a:spcPct val="100000"/>
              </a:lnSpc>
            </a:pPr>
            <a:fld id="{81D60167-4931-47E6-BA6A-407CBD079E47}" type="slidenum">
              <a:rPr sz="1100" dirty="0">
                <a:solidFill>
                  <a:srgbClr val="7E7E7E"/>
                </a:solidFill>
                <a:latin typeface="Microsoft Sans Serif"/>
                <a:cs typeface="Microsoft Sans Serif"/>
              </a:rPr>
              <a:t>2</a:t>
            </a:fld>
            <a:endParaRPr sz="1100">
              <a:latin typeface="Microsoft Sans Serif"/>
              <a:cs typeface="Microsoft Sans Serif"/>
            </a:endParaRPr>
          </a:p>
        </p:txBody>
      </p:sp>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Università</a:t>
            </a:r>
            <a:r>
              <a:rPr spc="-45" dirty="0"/>
              <a:t> </a:t>
            </a:r>
            <a:r>
              <a:rPr spc="-5" dirty="0"/>
              <a:t>LUMSA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EA0EC8-C037-7C4D-8EB6-D6562C4270EA}"/>
              </a:ext>
            </a:extLst>
          </p:cNvPr>
          <p:cNvSpPr>
            <a:spLocks noGrp="1"/>
          </p:cNvSpPr>
          <p:nvPr>
            <p:ph type="title"/>
          </p:nvPr>
        </p:nvSpPr>
        <p:spPr>
          <a:xfrm>
            <a:off x="256742" y="161671"/>
            <a:ext cx="4010458" cy="738664"/>
          </a:xfrm>
        </p:spPr>
        <p:txBody>
          <a:bodyPr/>
          <a:lstStyle/>
          <a:p>
            <a:r>
              <a:rPr lang="it-IT" dirty="0"/>
              <a:t>Lo strangolatore di Bottanuco</a:t>
            </a:r>
          </a:p>
        </p:txBody>
      </p:sp>
      <p:sp>
        <p:nvSpPr>
          <p:cNvPr id="3" name="Segnaposto testo 2">
            <a:extLst>
              <a:ext uri="{FF2B5EF4-FFF2-40B4-BE49-F238E27FC236}">
                <a16:creationId xmlns:a16="http://schemas.microsoft.com/office/drawing/2014/main" id="{752400C8-CEF1-EE4B-B97E-E941B8B7F82B}"/>
              </a:ext>
            </a:extLst>
          </p:cNvPr>
          <p:cNvSpPr>
            <a:spLocks noGrp="1"/>
          </p:cNvSpPr>
          <p:nvPr>
            <p:ph type="body" idx="1"/>
          </p:nvPr>
        </p:nvSpPr>
        <p:spPr>
          <a:xfrm>
            <a:off x="535939" y="1336675"/>
            <a:ext cx="8072120" cy="4801314"/>
          </a:xfrm>
        </p:spPr>
        <p:txBody>
          <a:bodyPr/>
          <a:lstStyle/>
          <a:p>
            <a:pPr algn="just"/>
            <a:r>
              <a:rPr lang="it-IT" sz="1800" dirty="0"/>
              <a:t>Nella classificazione più recente ideata da Aggrawal (2011), è possibile attribuire alla figura di Verzeni la combinazione di più classi: la classe IV, V e VI, rispettivamente appartenente ai </a:t>
            </a:r>
            <a:r>
              <a:rPr lang="it-IT" sz="1800" b="1" i="1" dirty="0"/>
              <a:t>necrofili tattili</a:t>
            </a:r>
            <a:r>
              <a:rPr lang="it-IT" sz="1800" i="1" dirty="0"/>
              <a:t>, </a:t>
            </a:r>
            <a:r>
              <a:rPr lang="it-IT" sz="1800" dirty="0"/>
              <a:t>ai</a:t>
            </a:r>
            <a:r>
              <a:rPr lang="it-IT" sz="1800" i="1" dirty="0"/>
              <a:t> </a:t>
            </a:r>
            <a:r>
              <a:rPr lang="it-IT" sz="1800" b="1" i="1" dirty="0"/>
              <a:t>necrofili feticisti</a:t>
            </a:r>
            <a:r>
              <a:rPr lang="it-IT" sz="1800" b="1" dirty="0"/>
              <a:t> </a:t>
            </a:r>
            <a:r>
              <a:rPr lang="it-IT" sz="1800" dirty="0"/>
              <a:t>e ai </a:t>
            </a:r>
            <a:r>
              <a:rPr lang="it-IT" sz="1800" b="1" i="1" dirty="0"/>
              <a:t>necromutilomaniaci</a:t>
            </a:r>
            <a:r>
              <a:rPr lang="it-IT" sz="1800" b="1" dirty="0"/>
              <a:t> </a:t>
            </a:r>
            <a:r>
              <a:rPr lang="it-IT" sz="1800" dirty="0"/>
              <a:t>o </a:t>
            </a:r>
            <a:r>
              <a:rPr lang="it-IT" sz="1800" b="1" i="1" dirty="0"/>
              <a:t>necrosadici</a:t>
            </a:r>
            <a:r>
              <a:rPr lang="it-IT" sz="1800" dirty="0"/>
              <a:t>.</a:t>
            </a:r>
          </a:p>
          <a:p>
            <a:pPr algn="just"/>
            <a:endParaRPr lang="it-IT" sz="1800" dirty="0"/>
          </a:p>
          <a:p>
            <a:pPr algn="just"/>
            <a:r>
              <a:rPr lang="it-IT" sz="1800" dirty="0"/>
              <a:t>Verzeni, a volte si accontentava solo di abbracciare, annusare o mutilare le sue vittime, senza dover avere rapporti sessuali completi.</a:t>
            </a:r>
          </a:p>
          <a:p>
            <a:pPr algn="just"/>
            <a:endParaRPr lang="it-IT" sz="1800" dirty="0"/>
          </a:p>
          <a:p>
            <a:pPr algn="just"/>
            <a:r>
              <a:rPr lang="it-IT" sz="1800" dirty="0"/>
              <a:t>Lo strangolatore era anche solito portare a casa con sé gli indumenti delle vittime per poterli annusare e toccare quando più ne sentiva il bisogno, proprio come i </a:t>
            </a:r>
            <a:r>
              <a:rPr lang="it-IT" sz="1800" i="1" dirty="0"/>
              <a:t>necrofili feticisti</a:t>
            </a:r>
            <a:r>
              <a:rPr lang="it-IT" sz="1800" dirty="0"/>
              <a:t>.</a:t>
            </a:r>
          </a:p>
          <a:p>
            <a:pPr algn="just"/>
            <a:endParaRPr lang="it-IT" sz="1800" dirty="0"/>
          </a:p>
          <a:p>
            <a:pPr algn="just"/>
            <a:r>
              <a:rPr lang="it-IT" sz="1800" dirty="0"/>
              <a:t>Infine, Verzeni amava squartare le sue vittime e mutilarle al fine di berne il sangue o immergere le sue mani nelle loro viscere. Pertanto, poiché prediligeva assassinare e mutilare soggetti di sesso femminile, si potrebbe anche asserire che soffrisse di </a:t>
            </a:r>
            <a:r>
              <a:rPr lang="it-IT" sz="1800" b="1" dirty="0"/>
              <a:t>amocoscisia</a:t>
            </a:r>
            <a:r>
              <a:rPr lang="it-IT" sz="1800" dirty="0"/>
              <a:t>.</a:t>
            </a:r>
          </a:p>
          <a:p>
            <a:pPr algn="just"/>
            <a:endParaRPr lang="it-IT" dirty="0"/>
          </a:p>
        </p:txBody>
      </p:sp>
      <p:sp>
        <p:nvSpPr>
          <p:cNvPr id="4" name="object 2">
            <a:extLst>
              <a:ext uri="{FF2B5EF4-FFF2-40B4-BE49-F238E27FC236}">
                <a16:creationId xmlns:a16="http://schemas.microsoft.com/office/drawing/2014/main" id="{84A06522-5A64-1F4C-9060-D45614EC75E6}"/>
              </a:ext>
            </a:extLst>
          </p:cNvPr>
          <p:cNvSpPr/>
          <p:nvPr/>
        </p:nvSpPr>
        <p:spPr>
          <a:xfrm>
            <a:off x="285013" y="6300711"/>
            <a:ext cx="0" cy="246379"/>
          </a:xfrm>
          <a:custGeom>
            <a:avLst/>
            <a:gdLst/>
            <a:ahLst/>
            <a:cxnLst/>
            <a:rect l="l" t="t" r="r" b="b"/>
            <a:pathLst>
              <a:path h="246379">
                <a:moveTo>
                  <a:pt x="0" y="0"/>
                </a:moveTo>
                <a:lnTo>
                  <a:pt x="0" y="246214"/>
                </a:lnTo>
              </a:path>
            </a:pathLst>
          </a:custGeom>
          <a:ln w="12700">
            <a:solidFill>
              <a:srgbClr val="007748"/>
            </a:solidFill>
          </a:ln>
        </p:spPr>
        <p:txBody>
          <a:bodyPr wrap="square" lIns="0" tIns="0" rIns="0" bIns="0" rtlCol="0"/>
          <a:lstStyle/>
          <a:p>
            <a:endParaRPr/>
          </a:p>
        </p:txBody>
      </p:sp>
      <p:sp>
        <p:nvSpPr>
          <p:cNvPr id="5" name="object 7">
            <a:extLst>
              <a:ext uri="{FF2B5EF4-FFF2-40B4-BE49-F238E27FC236}">
                <a16:creationId xmlns:a16="http://schemas.microsoft.com/office/drawing/2014/main" id="{39725F98-60F1-224F-A1CB-F3C45DCE3771}"/>
              </a:ext>
            </a:extLst>
          </p:cNvPr>
          <p:cNvSpPr txBox="1">
            <a:spLocks noGrp="1"/>
          </p:cNvSpPr>
          <p:nvPr>
            <p:ph type="ftr" sz="quarter" idx="5"/>
          </p:nvPr>
        </p:nvSpPr>
        <p:spPr>
          <a:xfrm>
            <a:off x="348183" y="6345523"/>
            <a:ext cx="1059180" cy="167004"/>
          </a:xfrm>
          <a:prstGeom prst="rect">
            <a:avLst/>
          </a:prstGeom>
        </p:spPr>
        <p:txBody>
          <a:bodyPr vert="horz" wrap="square" lIns="0" tIns="0" rIns="0" bIns="0" rtlCol="0">
            <a:spAutoFit/>
          </a:bodyPr>
          <a:lstStyle/>
          <a:p>
            <a:pPr marL="12700">
              <a:lnSpc>
                <a:spcPct val="100000"/>
              </a:lnSpc>
            </a:pPr>
            <a:r>
              <a:rPr spc="-5" dirty="0"/>
              <a:t>Università</a:t>
            </a:r>
            <a:r>
              <a:rPr spc="-45" dirty="0"/>
              <a:t> </a:t>
            </a:r>
            <a:r>
              <a:rPr spc="-5" dirty="0"/>
              <a:t>LUMSA</a:t>
            </a:r>
          </a:p>
        </p:txBody>
      </p:sp>
      <p:sp>
        <p:nvSpPr>
          <p:cNvPr id="8" name="Rettangolo 7">
            <a:extLst>
              <a:ext uri="{FF2B5EF4-FFF2-40B4-BE49-F238E27FC236}">
                <a16:creationId xmlns:a16="http://schemas.microsoft.com/office/drawing/2014/main" id="{A4E6D287-A20B-1B45-AB05-77E92A454DBE}"/>
              </a:ext>
            </a:extLst>
          </p:cNvPr>
          <p:cNvSpPr/>
          <p:nvPr/>
        </p:nvSpPr>
        <p:spPr>
          <a:xfrm>
            <a:off x="241502" y="564507"/>
            <a:ext cx="2937407" cy="369332"/>
          </a:xfrm>
          <a:prstGeom prst="rect">
            <a:avLst/>
          </a:prstGeom>
        </p:spPr>
        <p:txBody>
          <a:bodyPr wrap="none">
            <a:spAutoFit/>
          </a:bodyPr>
          <a:lstStyle/>
          <a:p>
            <a:pPr marL="12700" algn="just">
              <a:lnSpc>
                <a:spcPct val="100000"/>
              </a:lnSpc>
              <a:spcBef>
                <a:spcPts val="95"/>
              </a:spcBef>
            </a:pPr>
            <a:r>
              <a:rPr lang="it-IT" i="1" spc="-5" dirty="0">
                <a:solidFill>
                  <a:srgbClr val="585858"/>
                </a:solidFill>
                <a:latin typeface="Arial"/>
                <a:cs typeface="Arial"/>
              </a:rPr>
              <a:t>Il caso di Vincenzo Verzeni</a:t>
            </a:r>
          </a:p>
        </p:txBody>
      </p:sp>
    </p:spTree>
    <p:extLst>
      <p:ext uri="{BB962C8B-B14F-4D97-AF65-F5344CB8AC3E}">
        <p14:creationId xmlns:p14="http://schemas.microsoft.com/office/powerpoint/2010/main" val="1225010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0" y="0"/>
              <a:ext cx="9144000" cy="6857998"/>
            </a:xfrm>
            <a:prstGeom prst="rect">
              <a:avLst/>
            </a:prstGeom>
          </p:spPr>
        </p:pic>
        <p:pic>
          <p:nvPicPr>
            <p:cNvPr id="4" name="object 4"/>
            <p:cNvPicPr/>
            <p:nvPr/>
          </p:nvPicPr>
          <p:blipFill>
            <a:blip r:embed="rId3" cstate="print"/>
            <a:stretch>
              <a:fillRect/>
            </a:stretch>
          </p:blipFill>
          <p:spPr>
            <a:xfrm>
              <a:off x="4376039" y="5695543"/>
              <a:ext cx="4146422" cy="696595"/>
            </a:xfrm>
            <a:prstGeom prst="rect">
              <a:avLst/>
            </a:prstGeom>
          </p:spPr>
        </p:pic>
      </p:grpSp>
      <p:sp>
        <p:nvSpPr>
          <p:cNvPr id="5" name="object 5"/>
          <p:cNvSpPr txBox="1">
            <a:spLocks noGrp="1"/>
          </p:cNvSpPr>
          <p:nvPr>
            <p:ph type="title"/>
          </p:nvPr>
        </p:nvSpPr>
        <p:spPr>
          <a:xfrm>
            <a:off x="685800" y="2362200"/>
            <a:ext cx="5116272" cy="1458733"/>
          </a:xfrm>
          <a:prstGeom prst="rect">
            <a:avLst/>
          </a:prstGeom>
        </p:spPr>
        <p:txBody>
          <a:bodyPr vert="horz" wrap="square" lIns="0" tIns="73025" rIns="0" bIns="0" rtlCol="0">
            <a:spAutoFit/>
          </a:bodyPr>
          <a:lstStyle/>
          <a:p>
            <a:pPr marL="12700" marR="5080" algn="l">
              <a:lnSpc>
                <a:spcPct val="90000"/>
              </a:lnSpc>
              <a:spcBef>
                <a:spcPts val="575"/>
              </a:spcBef>
            </a:pPr>
            <a:r>
              <a:rPr lang="it-IT" sz="5000" b="1" i="1" spc="-5" dirty="0">
                <a:solidFill>
                  <a:srgbClr val="007748"/>
                </a:solidFill>
                <a:latin typeface="Arial"/>
                <a:cs typeface="Arial"/>
              </a:rPr>
              <a:t>Grazie per l’attenzione. </a:t>
            </a:r>
            <a:endParaRPr sz="5000" i="1" dirty="0">
              <a:latin typeface="Arial"/>
              <a:cs typeface="Arial"/>
            </a:endParaRPr>
          </a:p>
        </p:txBody>
      </p:sp>
      <p:sp>
        <p:nvSpPr>
          <p:cNvPr id="6" name="CasellaDiTesto 5">
            <a:extLst>
              <a:ext uri="{FF2B5EF4-FFF2-40B4-BE49-F238E27FC236}">
                <a16:creationId xmlns:a16="http://schemas.microsoft.com/office/drawing/2014/main" id="{AFC530D7-330D-144E-A8AD-4AB91651783D}"/>
              </a:ext>
            </a:extLst>
          </p:cNvPr>
          <p:cNvSpPr txBox="1"/>
          <p:nvPr/>
        </p:nvSpPr>
        <p:spPr>
          <a:xfrm>
            <a:off x="685799" y="5000447"/>
            <a:ext cx="3690239" cy="646331"/>
          </a:xfrm>
          <a:prstGeom prst="rect">
            <a:avLst/>
          </a:prstGeom>
          <a:noFill/>
        </p:spPr>
        <p:txBody>
          <a:bodyPr wrap="square" rtlCol="0">
            <a:spAutoFit/>
          </a:bodyPr>
          <a:lstStyle/>
          <a:p>
            <a:r>
              <a:rPr lang="it-IT" b="1" i="1" spc="-5" dirty="0">
                <a:solidFill>
                  <a:srgbClr val="007748"/>
                </a:solidFill>
                <a:latin typeface="Arial"/>
                <a:cs typeface="Arial"/>
              </a:rPr>
              <a:t>Dr.ssa Priscilla Denise Cassioli</a:t>
            </a:r>
            <a:br>
              <a:rPr lang="it-IT" b="1" i="1" spc="-5" dirty="0">
                <a:solidFill>
                  <a:srgbClr val="007748"/>
                </a:solidFill>
                <a:latin typeface="Arial"/>
                <a:cs typeface="Arial"/>
              </a:rPr>
            </a:br>
            <a:r>
              <a:rPr lang="it-IT" b="1" i="1" spc="-5" dirty="0" err="1">
                <a:solidFill>
                  <a:srgbClr val="007748"/>
                </a:solidFill>
                <a:latin typeface="Arial"/>
                <a:cs typeface="Arial"/>
              </a:rPr>
              <a:t>priscilladcassioli@gmail.com</a:t>
            </a:r>
            <a:endParaRPr lang="it-IT" dirty="0">
              <a:solidFill>
                <a:schemeClr val="accent3">
                  <a:lumMod val="50000"/>
                </a:schemeClr>
              </a:solidFill>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09267" y="2309054"/>
            <a:ext cx="5980430" cy="635000"/>
          </a:xfrm>
          <a:prstGeom prst="rect">
            <a:avLst/>
          </a:prstGeom>
        </p:spPr>
        <p:txBody>
          <a:bodyPr vert="horz" wrap="square" lIns="0" tIns="12065" rIns="0" bIns="0" rtlCol="0">
            <a:spAutoFit/>
          </a:bodyPr>
          <a:lstStyle/>
          <a:p>
            <a:pPr marL="12700">
              <a:lnSpc>
                <a:spcPct val="100000"/>
              </a:lnSpc>
              <a:spcBef>
                <a:spcPts val="95"/>
              </a:spcBef>
            </a:pPr>
            <a:r>
              <a:rPr lang="it-IT" sz="4000" b="1" spc="-5" dirty="0">
                <a:latin typeface="Arial"/>
                <a:cs typeface="Arial"/>
              </a:rPr>
              <a:t>La Necrofilia</a:t>
            </a:r>
            <a:endParaRPr sz="4000" dirty="0">
              <a:latin typeface="Arial"/>
              <a:cs typeface="Arial"/>
            </a:endParaRPr>
          </a:p>
        </p:txBody>
      </p:sp>
      <p:sp>
        <p:nvSpPr>
          <p:cNvPr id="5" name="CasellaDiTesto 4">
            <a:extLst>
              <a:ext uri="{FF2B5EF4-FFF2-40B4-BE49-F238E27FC236}">
                <a16:creationId xmlns:a16="http://schemas.microsoft.com/office/drawing/2014/main" id="{C17F4727-D6A6-D545-922E-06068236E01F}"/>
              </a:ext>
            </a:extLst>
          </p:cNvPr>
          <p:cNvSpPr txBox="1"/>
          <p:nvPr/>
        </p:nvSpPr>
        <p:spPr>
          <a:xfrm>
            <a:off x="477736" y="2944054"/>
            <a:ext cx="6513963" cy="1477328"/>
          </a:xfrm>
          <a:prstGeom prst="rect">
            <a:avLst/>
          </a:prstGeom>
          <a:noFill/>
        </p:spPr>
        <p:txBody>
          <a:bodyPr wrap="none" rtlCol="0">
            <a:spAutoFit/>
          </a:bodyPr>
          <a:lstStyle/>
          <a:p>
            <a:r>
              <a:rPr lang="it-IT" i="1" dirty="0"/>
              <a:t>“La passione, l’attrazione per tutto quanto è morto, putrido, marcio,</a:t>
            </a:r>
            <a:br>
              <a:rPr lang="it-IT" i="1" dirty="0"/>
            </a:br>
            <a:r>
              <a:rPr lang="it-IT" i="1" dirty="0"/>
              <a:t> malato, la passione nel trasformare ciò che è vivo in non-vivo; </a:t>
            </a:r>
            <a:endParaRPr lang="it-IT" dirty="0"/>
          </a:p>
          <a:p>
            <a:r>
              <a:rPr lang="it-IT" i="1" dirty="0"/>
              <a:t>distruggere per il piacere di distruggere”.</a:t>
            </a:r>
            <a:endParaRPr lang="it-IT" dirty="0"/>
          </a:p>
          <a:p>
            <a:r>
              <a:rPr lang="it-IT" dirty="0"/>
              <a:t>(Fromm &amp; Stefani, 1975, p. 242)</a:t>
            </a:r>
          </a:p>
          <a:p>
            <a:endParaRPr lang="it-IT"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5013" y="6300711"/>
            <a:ext cx="0" cy="246379"/>
          </a:xfrm>
          <a:custGeom>
            <a:avLst/>
            <a:gdLst/>
            <a:ahLst/>
            <a:cxnLst/>
            <a:rect l="l" t="t" r="r" b="b"/>
            <a:pathLst>
              <a:path h="246379">
                <a:moveTo>
                  <a:pt x="0" y="0"/>
                </a:moveTo>
                <a:lnTo>
                  <a:pt x="0" y="246214"/>
                </a:lnTo>
              </a:path>
            </a:pathLst>
          </a:custGeom>
          <a:ln w="12700">
            <a:solidFill>
              <a:srgbClr val="007748"/>
            </a:solidFill>
          </a:ln>
        </p:spPr>
        <p:txBody>
          <a:bodyPr wrap="square" lIns="0" tIns="0" rIns="0" bIns="0" rtlCol="0"/>
          <a:lstStyle/>
          <a:p>
            <a:endParaRPr/>
          </a:p>
        </p:txBody>
      </p:sp>
      <p:sp>
        <p:nvSpPr>
          <p:cNvPr id="3" name="object 3"/>
          <p:cNvSpPr/>
          <p:nvPr/>
        </p:nvSpPr>
        <p:spPr>
          <a:xfrm>
            <a:off x="8874506" y="6300711"/>
            <a:ext cx="0" cy="246379"/>
          </a:xfrm>
          <a:custGeom>
            <a:avLst/>
            <a:gdLst/>
            <a:ahLst/>
            <a:cxnLst/>
            <a:rect l="l" t="t" r="r" b="b"/>
            <a:pathLst>
              <a:path h="246379">
                <a:moveTo>
                  <a:pt x="0" y="0"/>
                </a:moveTo>
                <a:lnTo>
                  <a:pt x="0" y="246214"/>
                </a:lnTo>
              </a:path>
            </a:pathLst>
          </a:custGeom>
          <a:ln w="12700">
            <a:solidFill>
              <a:srgbClr val="007748"/>
            </a:solidFill>
          </a:ln>
        </p:spPr>
        <p:txBody>
          <a:bodyPr wrap="square" lIns="0" tIns="0" rIns="0" bIns="0" rtlCol="0"/>
          <a:lstStyle/>
          <a:p>
            <a:endParaRPr/>
          </a:p>
        </p:txBody>
      </p:sp>
      <p:sp>
        <p:nvSpPr>
          <p:cNvPr id="4" name="object 4"/>
          <p:cNvSpPr txBox="1"/>
          <p:nvPr/>
        </p:nvSpPr>
        <p:spPr>
          <a:xfrm>
            <a:off x="130860" y="148844"/>
            <a:ext cx="3313429"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006633"/>
                </a:solidFill>
                <a:latin typeface="Microsoft Sans Serif"/>
                <a:cs typeface="Microsoft Sans Serif"/>
              </a:rPr>
              <a:t>La</a:t>
            </a:r>
            <a:r>
              <a:rPr sz="2400" dirty="0">
                <a:solidFill>
                  <a:srgbClr val="006633"/>
                </a:solidFill>
                <a:latin typeface="Microsoft Sans Serif"/>
                <a:cs typeface="Microsoft Sans Serif"/>
              </a:rPr>
              <a:t> </a:t>
            </a:r>
            <a:r>
              <a:rPr lang="it-IT" sz="2400" spc="-5" dirty="0">
                <a:solidFill>
                  <a:srgbClr val="006633"/>
                </a:solidFill>
                <a:latin typeface="Microsoft Sans Serif"/>
                <a:cs typeface="Microsoft Sans Serif"/>
              </a:rPr>
              <a:t>Necrofilia</a:t>
            </a:r>
            <a:endParaRPr sz="2400" dirty="0">
              <a:latin typeface="Microsoft Sans Serif"/>
              <a:cs typeface="Microsoft Sans Serif"/>
            </a:endParaRPr>
          </a:p>
        </p:txBody>
      </p:sp>
      <p:sp>
        <p:nvSpPr>
          <p:cNvPr id="12" name="object 12"/>
          <p:cNvSpPr txBox="1"/>
          <p:nvPr/>
        </p:nvSpPr>
        <p:spPr>
          <a:xfrm>
            <a:off x="8667877" y="6339202"/>
            <a:ext cx="154305" cy="182245"/>
          </a:xfrm>
          <a:prstGeom prst="rect">
            <a:avLst/>
          </a:prstGeom>
        </p:spPr>
        <p:txBody>
          <a:bodyPr vert="horz" wrap="square" lIns="0" tIns="0" rIns="0" bIns="0" rtlCol="0">
            <a:spAutoFit/>
          </a:bodyPr>
          <a:lstStyle/>
          <a:p>
            <a:pPr marL="38100">
              <a:lnSpc>
                <a:spcPct val="100000"/>
              </a:lnSpc>
            </a:pPr>
            <a:fld id="{81D60167-4931-47E6-BA6A-407CBD079E47}" type="slidenum">
              <a:rPr sz="1100" dirty="0">
                <a:solidFill>
                  <a:srgbClr val="7E7E7E"/>
                </a:solidFill>
                <a:latin typeface="Microsoft Sans Serif"/>
                <a:cs typeface="Microsoft Sans Serif"/>
              </a:rPr>
              <a:t>4</a:t>
            </a:fld>
            <a:endParaRPr sz="1100">
              <a:latin typeface="Microsoft Sans Serif"/>
              <a:cs typeface="Microsoft Sans Serif"/>
            </a:endParaRPr>
          </a:p>
        </p:txBody>
      </p:sp>
      <p:sp>
        <p:nvSpPr>
          <p:cNvPr id="13" name="object 13"/>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Università</a:t>
            </a:r>
            <a:r>
              <a:rPr spc="-45" dirty="0"/>
              <a:t> </a:t>
            </a:r>
            <a:r>
              <a:rPr spc="-5" dirty="0"/>
              <a:t>LUMSA</a:t>
            </a:r>
          </a:p>
        </p:txBody>
      </p:sp>
      <p:sp>
        <p:nvSpPr>
          <p:cNvPr id="5" name="object 5"/>
          <p:cNvSpPr txBox="1"/>
          <p:nvPr/>
        </p:nvSpPr>
        <p:spPr>
          <a:xfrm>
            <a:off x="257657" y="762761"/>
            <a:ext cx="1037743" cy="258404"/>
          </a:xfrm>
          <a:prstGeom prst="rect">
            <a:avLst/>
          </a:prstGeom>
        </p:spPr>
        <p:txBody>
          <a:bodyPr vert="horz" wrap="square" lIns="0" tIns="12065" rIns="0" bIns="0" rtlCol="0">
            <a:spAutoFit/>
          </a:bodyPr>
          <a:lstStyle/>
          <a:p>
            <a:pPr marL="12700">
              <a:lnSpc>
                <a:spcPct val="100000"/>
              </a:lnSpc>
              <a:spcBef>
                <a:spcPts val="95"/>
              </a:spcBef>
            </a:pPr>
            <a:r>
              <a:rPr lang="it-IT" sz="1600" i="1" spc="-10" dirty="0">
                <a:solidFill>
                  <a:srgbClr val="585858"/>
                </a:solidFill>
                <a:latin typeface="Arial"/>
                <a:cs typeface="Arial"/>
              </a:rPr>
              <a:t>D</a:t>
            </a:r>
            <a:r>
              <a:rPr sz="1600" i="1" spc="-10" dirty="0" err="1">
                <a:solidFill>
                  <a:srgbClr val="585858"/>
                </a:solidFill>
                <a:latin typeface="Arial"/>
                <a:cs typeface="Arial"/>
              </a:rPr>
              <a:t>efinizione</a:t>
            </a:r>
            <a:endParaRPr sz="1600" dirty="0">
              <a:latin typeface="Arial"/>
              <a:cs typeface="Arial"/>
            </a:endParaRPr>
          </a:p>
        </p:txBody>
      </p:sp>
      <p:sp>
        <p:nvSpPr>
          <p:cNvPr id="6" name="object 6"/>
          <p:cNvSpPr txBox="1"/>
          <p:nvPr/>
        </p:nvSpPr>
        <p:spPr>
          <a:xfrm>
            <a:off x="242152" y="1254758"/>
            <a:ext cx="8526323" cy="5025094"/>
          </a:xfrm>
          <a:prstGeom prst="rect">
            <a:avLst/>
          </a:prstGeom>
        </p:spPr>
        <p:txBody>
          <a:bodyPr vert="horz" wrap="square" lIns="0" tIns="13335" rIns="0" bIns="0" rtlCol="0">
            <a:spAutoFit/>
          </a:bodyPr>
          <a:lstStyle/>
          <a:p>
            <a:pPr algn="just"/>
            <a:endParaRPr lang="it-IT" dirty="0"/>
          </a:p>
          <a:p>
            <a:pPr algn="just"/>
            <a:r>
              <a:rPr lang="it-IT" dirty="0"/>
              <a:t>Il termine </a:t>
            </a:r>
            <a:r>
              <a:rPr lang="it-IT" i="1" dirty="0"/>
              <a:t>necrofilia</a:t>
            </a:r>
            <a:r>
              <a:rPr lang="it-IT" dirty="0"/>
              <a:t>, dal greco </a:t>
            </a:r>
            <a:r>
              <a:rPr lang="it-IT" b="1" dirty="0"/>
              <a:t>νεκρός</a:t>
            </a:r>
            <a:r>
              <a:rPr lang="it-IT" dirty="0"/>
              <a:t> “cadavere, morte” e </a:t>
            </a:r>
            <a:r>
              <a:rPr lang="it-IT" b="1" dirty="0"/>
              <a:t>ϕιλία</a:t>
            </a:r>
            <a:r>
              <a:rPr lang="it-IT" dirty="0"/>
              <a:t> “amore”, sembra essere stato utilizzato per la prima volta dallo psichiatra belga Joseph Guislain (1850) nel suo </a:t>
            </a:r>
            <a:r>
              <a:rPr lang="it-IT" i="1" dirty="0"/>
              <a:t>Leçons Orales sur les Phrénopathies</a:t>
            </a:r>
            <a:r>
              <a:rPr lang="it-IT" dirty="0"/>
              <a:t> in merito al caso del Sergente Bertrand.</a:t>
            </a:r>
          </a:p>
          <a:p>
            <a:pPr algn="just"/>
            <a:endParaRPr lang="it-IT" dirty="0">
              <a:latin typeface="Calibri" panose="020F0502020204030204" pitchFamily="34" charset="0"/>
              <a:cs typeface="Calibri" panose="020F0502020204030204" pitchFamily="34" charset="0"/>
            </a:endParaRPr>
          </a:p>
          <a:p>
            <a:pPr algn="just"/>
            <a:endParaRPr lang="it-IT" dirty="0">
              <a:latin typeface="Calibri" panose="020F0502020204030204" pitchFamily="34" charset="0"/>
              <a:cs typeface="Calibri" panose="020F0502020204030204" pitchFamily="34" charset="0"/>
            </a:endParaRPr>
          </a:p>
          <a:p>
            <a:pPr algn="just"/>
            <a:endParaRPr lang="it-IT" dirty="0">
              <a:latin typeface="Calibri" panose="020F0502020204030204" pitchFamily="34" charset="0"/>
              <a:cs typeface="Calibri" panose="020F0502020204030204" pitchFamily="34" charset="0"/>
            </a:endParaRPr>
          </a:p>
          <a:p>
            <a:pPr algn="just"/>
            <a:r>
              <a:rPr lang="it-IT" dirty="0">
                <a:latin typeface="Calibri" panose="020F0502020204030204" pitchFamily="34" charset="0"/>
                <a:cs typeface="Calibri" panose="020F0502020204030204" pitchFamily="34" charset="0"/>
              </a:rPr>
              <a:t>La necrofilia è una rara parafilia, la quale consiste nel provare attrazione sessuale o compiere atti sessuali nei confronti di un cadavere. Anche conosciuta come “necrofilismo”, “necrolagnia”, “necrocoito”, “necroclesi”, e “tanatofilia”, può essere considerata distintamente oppure associata ad altre parafilie, quali “</a:t>
            </a:r>
            <a:r>
              <a:rPr lang="it-IT" b="1" dirty="0">
                <a:latin typeface="Calibri" panose="020F0502020204030204" pitchFamily="34" charset="0"/>
                <a:cs typeface="Calibri" panose="020F0502020204030204" pitchFamily="34" charset="0"/>
              </a:rPr>
              <a:t>sadismo</a:t>
            </a:r>
            <a:r>
              <a:rPr lang="it-IT" dirty="0">
                <a:latin typeface="Calibri" panose="020F0502020204030204" pitchFamily="34" charset="0"/>
                <a:cs typeface="Calibri" panose="020F0502020204030204" pitchFamily="34" charset="0"/>
              </a:rPr>
              <a:t>” (vilipendio di cadavere), “</a:t>
            </a:r>
            <a:r>
              <a:rPr lang="it-IT" b="1" dirty="0">
                <a:latin typeface="Calibri" panose="020F0502020204030204" pitchFamily="34" charset="0"/>
                <a:cs typeface="Calibri" panose="020F0502020204030204" pitchFamily="34" charset="0"/>
              </a:rPr>
              <a:t>cannibalismo</a:t>
            </a:r>
            <a:r>
              <a:rPr lang="it-IT" dirty="0">
                <a:latin typeface="Calibri" panose="020F0502020204030204" pitchFamily="34" charset="0"/>
                <a:cs typeface="Calibri" panose="020F0502020204030204" pitchFamily="34" charset="0"/>
              </a:rPr>
              <a:t>” (uccisione della vittima al fine di consumarne la carne fresca), “</a:t>
            </a:r>
            <a:r>
              <a:rPr lang="it-IT" b="1" dirty="0">
                <a:latin typeface="Calibri" panose="020F0502020204030204" pitchFamily="34" charset="0"/>
                <a:cs typeface="Calibri" panose="020F0502020204030204" pitchFamily="34" charset="0"/>
              </a:rPr>
              <a:t>vampirismo</a:t>
            </a:r>
            <a:r>
              <a:rPr lang="it-IT" dirty="0">
                <a:latin typeface="Calibri" panose="020F0502020204030204" pitchFamily="34" charset="0"/>
                <a:cs typeface="Calibri" panose="020F0502020204030204" pitchFamily="34" charset="0"/>
              </a:rPr>
              <a:t>” (pratica di bere sangue da una persona o da un animale), “</a:t>
            </a:r>
            <a:r>
              <a:rPr lang="it-IT" b="1" dirty="0">
                <a:latin typeface="Calibri" panose="020F0502020204030204" pitchFamily="34" charset="0"/>
                <a:cs typeface="Calibri" panose="020F0502020204030204" pitchFamily="34" charset="0"/>
              </a:rPr>
              <a:t>necrofagia</a:t>
            </a:r>
            <a:r>
              <a:rPr lang="it-IT" dirty="0">
                <a:latin typeface="Calibri" panose="020F0502020204030204" pitchFamily="34" charset="0"/>
                <a:cs typeface="Calibri" panose="020F0502020204030204" pitchFamily="34" charset="0"/>
              </a:rPr>
              <a:t>” (mangiare la carne di un cadavere), “</a:t>
            </a:r>
            <a:r>
              <a:rPr lang="it-IT" b="1" dirty="0">
                <a:latin typeface="Calibri" panose="020F0502020204030204" pitchFamily="34" charset="0"/>
                <a:cs typeface="Calibri" panose="020F0502020204030204" pitchFamily="34" charset="0"/>
              </a:rPr>
              <a:t>necropedofilia</a:t>
            </a:r>
            <a:r>
              <a:rPr lang="it-IT" dirty="0">
                <a:latin typeface="Calibri" panose="020F0502020204030204" pitchFamily="34" charset="0"/>
                <a:cs typeface="Calibri" panose="020F0502020204030204" pitchFamily="34" charset="0"/>
              </a:rPr>
              <a:t>” (attrazione sessuale verso cadaveri di bambini), e “</a:t>
            </a:r>
            <a:r>
              <a:rPr lang="it-IT" b="1" dirty="0">
                <a:latin typeface="Calibri" panose="020F0502020204030204" pitchFamily="34" charset="0"/>
                <a:cs typeface="Calibri" panose="020F0502020204030204" pitchFamily="34" charset="0"/>
              </a:rPr>
              <a:t>necrozoofilia</a:t>
            </a:r>
            <a:r>
              <a:rPr lang="it-IT" dirty="0">
                <a:latin typeface="Calibri" panose="020F0502020204030204" pitchFamily="34" charset="0"/>
                <a:cs typeface="Calibri" panose="020F0502020204030204" pitchFamily="34" charset="0"/>
              </a:rPr>
              <a:t>” (attrazione sessuale verso i cadaveri o uccisioni di animali, anche conosciuta come necrobestialità).</a:t>
            </a:r>
          </a:p>
          <a:p>
            <a:pPr marL="12700" algn="just">
              <a:spcBef>
                <a:spcPts val="105"/>
              </a:spcBef>
              <a:tabLst>
                <a:tab pos="354965" algn="l"/>
                <a:tab pos="355600" algn="l"/>
              </a:tabLst>
            </a:pPr>
            <a:endParaRPr lang="it-IT" dirty="0"/>
          </a:p>
          <a:p>
            <a:pPr marL="355600" indent="-342900" algn="just">
              <a:spcBef>
                <a:spcPts val="105"/>
              </a:spcBef>
              <a:buFontTx/>
              <a:buChar char="•"/>
              <a:tabLst>
                <a:tab pos="354965" algn="l"/>
                <a:tab pos="355600" algn="l"/>
              </a:tabLst>
            </a:pP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 calcmode="lin" valueType="num">
                                      <p:cBhvr additive="base">
                                        <p:cTn id="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5013" y="6300711"/>
            <a:ext cx="0" cy="246379"/>
          </a:xfrm>
          <a:custGeom>
            <a:avLst/>
            <a:gdLst/>
            <a:ahLst/>
            <a:cxnLst/>
            <a:rect l="l" t="t" r="r" b="b"/>
            <a:pathLst>
              <a:path h="246379">
                <a:moveTo>
                  <a:pt x="0" y="0"/>
                </a:moveTo>
                <a:lnTo>
                  <a:pt x="0" y="246214"/>
                </a:lnTo>
              </a:path>
            </a:pathLst>
          </a:custGeom>
          <a:ln w="12700">
            <a:solidFill>
              <a:srgbClr val="007748"/>
            </a:solidFill>
          </a:ln>
        </p:spPr>
        <p:txBody>
          <a:bodyPr wrap="square" lIns="0" tIns="0" rIns="0" bIns="0" rtlCol="0"/>
          <a:lstStyle/>
          <a:p>
            <a:endParaRPr/>
          </a:p>
        </p:txBody>
      </p:sp>
      <p:sp>
        <p:nvSpPr>
          <p:cNvPr id="3" name="object 3"/>
          <p:cNvSpPr/>
          <p:nvPr/>
        </p:nvSpPr>
        <p:spPr>
          <a:xfrm>
            <a:off x="8874506" y="6300711"/>
            <a:ext cx="0" cy="246379"/>
          </a:xfrm>
          <a:custGeom>
            <a:avLst/>
            <a:gdLst/>
            <a:ahLst/>
            <a:cxnLst/>
            <a:rect l="l" t="t" r="r" b="b"/>
            <a:pathLst>
              <a:path h="246379">
                <a:moveTo>
                  <a:pt x="0" y="0"/>
                </a:moveTo>
                <a:lnTo>
                  <a:pt x="0" y="246214"/>
                </a:lnTo>
              </a:path>
            </a:pathLst>
          </a:custGeom>
          <a:ln w="12700">
            <a:solidFill>
              <a:srgbClr val="007748"/>
            </a:solidFill>
          </a:ln>
        </p:spPr>
        <p:txBody>
          <a:bodyPr wrap="square" lIns="0" tIns="0" rIns="0" bIns="0" rtlCol="0"/>
          <a:lstStyle/>
          <a:p>
            <a:endParaRPr/>
          </a:p>
        </p:txBody>
      </p:sp>
      <p:sp>
        <p:nvSpPr>
          <p:cNvPr id="4" name="object 4"/>
          <p:cNvSpPr txBox="1">
            <a:spLocks noGrp="1"/>
          </p:cNvSpPr>
          <p:nvPr>
            <p:ph type="title"/>
          </p:nvPr>
        </p:nvSpPr>
        <p:spPr>
          <a:xfrm>
            <a:off x="256743" y="161671"/>
            <a:ext cx="3314065" cy="391160"/>
          </a:xfrm>
          <a:prstGeom prst="rect">
            <a:avLst/>
          </a:prstGeom>
        </p:spPr>
        <p:txBody>
          <a:bodyPr vert="horz" wrap="square" lIns="0" tIns="12700" rIns="0" bIns="0" rtlCol="0">
            <a:spAutoFit/>
          </a:bodyPr>
          <a:lstStyle/>
          <a:p>
            <a:pPr marL="12700">
              <a:lnSpc>
                <a:spcPct val="100000"/>
              </a:lnSpc>
              <a:spcBef>
                <a:spcPts val="100"/>
              </a:spcBef>
            </a:pPr>
            <a:r>
              <a:rPr spc="-5" dirty="0"/>
              <a:t>La</a:t>
            </a:r>
            <a:r>
              <a:rPr dirty="0"/>
              <a:t> </a:t>
            </a:r>
            <a:r>
              <a:rPr lang="it-IT" spc="-5" dirty="0"/>
              <a:t>Necrofilia</a:t>
            </a:r>
            <a:endParaRPr spc="-10" dirty="0"/>
          </a:p>
        </p:txBody>
      </p:sp>
      <p:sp>
        <p:nvSpPr>
          <p:cNvPr id="7" name="object 7"/>
          <p:cNvSpPr txBox="1"/>
          <p:nvPr/>
        </p:nvSpPr>
        <p:spPr>
          <a:xfrm>
            <a:off x="8667877" y="6339202"/>
            <a:ext cx="154305" cy="182245"/>
          </a:xfrm>
          <a:prstGeom prst="rect">
            <a:avLst/>
          </a:prstGeom>
        </p:spPr>
        <p:txBody>
          <a:bodyPr vert="horz" wrap="square" lIns="0" tIns="0" rIns="0" bIns="0" rtlCol="0">
            <a:spAutoFit/>
          </a:bodyPr>
          <a:lstStyle/>
          <a:p>
            <a:pPr marL="38100">
              <a:lnSpc>
                <a:spcPct val="100000"/>
              </a:lnSpc>
            </a:pPr>
            <a:fld id="{81D60167-4931-47E6-BA6A-407CBD079E47}" type="slidenum">
              <a:rPr sz="1100" dirty="0">
                <a:solidFill>
                  <a:srgbClr val="7E7E7E"/>
                </a:solidFill>
                <a:latin typeface="Microsoft Sans Serif"/>
                <a:cs typeface="Microsoft Sans Serif"/>
              </a:rPr>
              <a:t>5</a:t>
            </a:fld>
            <a:endParaRPr sz="1100">
              <a:latin typeface="Microsoft Sans Serif"/>
              <a:cs typeface="Microsoft Sans Serif"/>
            </a:endParaRP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Università</a:t>
            </a:r>
            <a:r>
              <a:rPr spc="-45" dirty="0"/>
              <a:t> </a:t>
            </a:r>
            <a:r>
              <a:rPr spc="-5" dirty="0"/>
              <a:t>LUMSA</a:t>
            </a:r>
          </a:p>
        </p:txBody>
      </p:sp>
      <p:sp>
        <p:nvSpPr>
          <p:cNvPr id="5" name="object 5"/>
          <p:cNvSpPr txBox="1"/>
          <p:nvPr/>
        </p:nvSpPr>
        <p:spPr>
          <a:xfrm>
            <a:off x="257657" y="762761"/>
            <a:ext cx="1525270" cy="258404"/>
          </a:xfrm>
          <a:prstGeom prst="rect">
            <a:avLst/>
          </a:prstGeom>
        </p:spPr>
        <p:txBody>
          <a:bodyPr vert="horz" wrap="square" lIns="0" tIns="12065" rIns="0" bIns="0" rtlCol="0">
            <a:spAutoFit/>
          </a:bodyPr>
          <a:lstStyle/>
          <a:p>
            <a:pPr marL="12700">
              <a:lnSpc>
                <a:spcPct val="100000"/>
              </a:lnSpc>
              <a:spcBef>
                <a:spcPts val="95"/>
              </a:spcBef>
            </a:pPr>
            <a:r>
              <a:rPr lang="it-IT" sz="1600" i="1" spc="-5" dirty="0">
                <a:solidFill>
                  <a:srgbClr val="585858"/>
                </a:solidFill>
                <a:latin typeface="Arial"/>
                <a:cs typeface="Arial"/>
              </a:rPr>
              <a:t>Definizione</a:t>
            </a:r>
            <a:endParaRPr sz="1600" dirty="0">
              <a:latin typeface="Arial"/>
              <a:cs typeface="Arial"/>
            </a:endParaRPr>
          </a:p>
        </p:txBody>
      </p:sp>
      <p:sp>
        <p:nvSpPr>
          <p:cNvPr id="10" name="CasellaDiTesto 9">
            <a:extLst>
              <a:ext uri="{FF2B5EF4-FFF2-40B4-BE49-F238E27FC236}">
                <a16:creationId xmlns:a16="http://schemas.microsoft.com/office/drawing/2014/main" id="{EBFB4150-C298-8247-B42D-C24303F9B24F}"/>
              </a:ext>
            </a:extLst>
          </p:cNvPr>
          <p:cNvSpPr txBox="1"/>
          <p:nvPr/>
        </p:nvSpPr>
        <p:spPr>
          <a:xfrm>
            <a:off x="256743" y="1231095"/>
            <a:ext cx="8565439" cy="4801314"/>
          </a:xfrm>
          <a:prstGeom prst="rect">
            <a:avLst/>
          </a:prstGeom>
          <a:noFill/>
        </p:spPr>
        <p:txBody>
          <a:bodyPr wrap="square" rtlCol="0">
            <a:spAutoFit/>
          </a:bodyPr>
          <a:lstStyle/>
          <a:p>
            <a:pPr algn="just"/>
            <a:r>
              <a:rPr lang="it-IT" dirty="0"/>
              <a:t>Nel DSM-5 (2013), la parafilia è definita da “qualsiasi intenso e persistente interesse sessuale diverso dall’interesse sessuale per la stimolazione genitale o i preliminari sessuali con partner umani fenotipicamente normali, fisicamente maturi e consenzienti”.</a:t>
            </a:r>
          </a:p>
          <a:p>
            <a:pPr algn="just"/>
            <a:endParaRPr lang="it-IT" dirty="0"/>
          </a:p>
          <a:p>
            <a:pPr algn="just"/>
            <a:r>
              <a:rPr lang="it-IT" dirty="0"/>
              <a:t>Peraltro, la necrofilia viene inserita all’interno della categoria “</a:t>
            </a:r>
            <a:r>
              <a:rPr lang="it-IT" b="1" dirty="0"/>
              <a:t>Disturbo parafilico con altra specificazione</a:t>
            </a:r>
            <a:r>
              <a:rPr lang="it-IT" dirty="0"/>
              <a:t>”, definita da sintomi caratteristici che “causano disagio clinicamente significativo o compromissione del funzionamento in ambito sociale, lavorativo o in altre aree importanti [e] predominano ma non soddisfano i criteri per uno qualsiasi dei disturbi della classe diagnostica dei Disturbi Parafilici”, sotto il codice 302.89.</a:t>
            </a:r>
          </a:p>
          <a:p>
            <a:pPr algn="just"/>
            <a:endParaRPr lang="it-IT" dirty="0"/>
          </a:p>
          <a:p>
            <a:pPr algn="just"/>
            <a:r>
              <a:rPr lang="it-IT" dirty="0"/>
              <a:t>Invece, l’ICD-10 classifica la necrofilia sotto il codice F65.8 (altri disturbi della preferenza sessuale) all’interno della categoria </a:t>
            </a:r>
            <a:r>
              <a:rPr lang="it-IT" b="1" dirty="0"/>
              <a:t>Disturbo della preferenza sessuale</a:t>
            </a:r>
            <a:r>
              <a:rPr lang="it-IT" dirty="0"/>
              <a:t>, delineata da “diverse altre modalità di preferenza e di attività sessuale, come fare telefonate oscene, strofinarsi contro la gente nei luoghi pubblici e affollati per ottenere l’eccitamento sessuale, atti sessuali con animali, uso dello strangolamento e dell’anossia per intensificare l’eccitamento sessuale”.</a:t>
            </a:r>
          </a:p>
          <a:p>
            <a:endParaRPr lang="it-IT"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5013" y="6300711"/>
            <a:ext cx="0" cy="246379"/>
          </a:xfrm>
          <a:custGeom>
            <a:avLst/>
            <a:gdLst/>
            <a:ahLst/>
            <a:cxnLst/>
            <a:rect l="l" t="t" r="r" b="b"/>
            <a:pathLst>
              <a:path h="246379">
                <a:moveTo>
                  <a:pt x="0" y="0"/>
                </a:moveTo>
                <a:lnTo>
                  <a:pt x="0" y="246214"/>
                </a:lnTo>
              </a:path>
            </a:pathLst>
          </a:custGeom>
          <a:ln w="12700">
            <a:solidFill>
              <a:srgbClr val="007748"/>
            </a:solidFill>
          </a:ln>
        </p:spPr>
        <p:txBody>
          <a:bodyPr wrap="square" lIns="0" tIns="0" rIns="0" bIns="0" rtlCol="0"/>
          <a:lstStyle/>
          <a:p>
            <a:endParaRPr/>
          </a:p>
        </p:txBody>
      </p:sp>
      <p:sp>
        <p:nvSpPr>
          <p:cNvPr id="3" name="object 3"/>
          <p:cNvSpPr/>
          <p:nvPr/>
        </p:nvSpPr>
        <p:spPr>
          <a:xfrm>
            <a:off x="8874506" y="6300711"/>
            <a:ext cx="0" cy="246379"/>
          </a:xfrm>
          <a:custGeom>
            <a:avLst/>
            <a:gdLst/>
            <a:ahLst/>
            <a:cxnLst/>
            <a:rect l="l" t="t" r="r" b="b"/>
            <a:pathLst>
              <a:path h="246379">
                <a:moveTo>
                  <a:pt x="0" y="0"/>
                </a:moveTo>
                <a:lnTo>
                  <a:pt x="0" y="246214"/>
                </a:lnTo>
              </a:path>
            </a:pathLst>
          </a:custGeom>
          <a:ln w="12700">
            <a:solidFill>
              <a:srgbClr val="007748"/>
            </a:solidFill>
          </a:ln>
        </p:spPr>
        <p:txBody>
          <a:bodyPr wrap="square" lIns="0" tIns="0" rIns="0" bIns="0" rtlCol="0"/>
          <a:lstStyle/>
          <a:p>
            <a:endParaRPr/>
          </a:p>
        </p:txBody>
      </p:sp>
      <p:sp>
        <p:nvSpPr>
          <p:cNvPr id="4" name="object 4"/>
          <p:cNvSpPr txBox="1">
            <a:spLocks noGrp="1"/>
          </p:cNvSpPr>
          <p:nvPr>
            <p:ph type="title"/>
          </p:nvPr>
        </p:nvSpPr>
        <p:spPr>
          <a:xfrm>
            <a:off x="256743" y="161671"/>
            <a:ext cx="3314065" cy="391160"/>
          </a:xfrm>
          <a:prstGeom prst="rect">
            <a:avLst/>
          </a:prstGeom>
        </p:spPr>
        <p:txBody>
          <a:bodyPr vert="horz" wrap="square" lIns="0" tIns="12700" rIns="0" bIns="0" rtlCol="0">
            <a:spAutoFit/>
          </a:bodyPr>
          <a:lstStyle/>
          <a:p>
            <a:pPr marL="12700">
              <a:lnSpc>
                <a:spcPct val="100000"/>
              </a:lnSpc>
              <a:spcBef>
                <a:spcPts val="100"/>
              </a:spcBef>
            </a:pPr>
            <a:r>
              <a:rPr spc="-5" dirty="0"/>
              <a:t>La</a:t>
            </a:r>
            <a:r>
              <a:rPr dirty="0"/>
              <a:t> </a:t>
            </a:r>
            <a:r>
              <a:rPr lang="it-IT" spc="-5" dirty="0"/>
              <a:t>Necrofilia</a:t>
            </a:r>
            <a:endParaRPr spc="-10" dirty="0"/>
          </a:p>
        </p:txBody>
      </p:sp>
      <p:sp>
        <p:nvSpPr>
          <p:cNvPr id="7" name="object 7"/>
          <p:cNvSpPr txBox="1"/>
          <p:nvPr/>
        </p:nvSpPr>
        <p:spPr>
          <a:xfrm>
            <a:off x="8667877" y="6339202"/>
            <a:ext cx="154305" cy="182245"/>
          </a:xfrm>
          <a:prstGeom prst="rect">
            <a:avLst/>
          </a:prstGeom>
        </p:spPr>
        <p:txBody>
          <a:bodyPr vert="horz" wrap="square" lIns="0" tIns="0" rIns="0" bIns="0" rtlCol="0">
            <a:spAutoFit/>
          </a:bodyPr>
          <a:lstStyle/>
          <a:p>
            <a:pPr marL="38100">
              <a:lnSpc>
                <a:spcPct val="100000"/>
              </a:lnSpc>
            </a:pPr>
            <a:fld id="{81D60167-4931-47E6-BA6A-407CBD079E47}" type="slidenum">
              <a:rPr sz="1100" dirty="0">
                <a:solidFill>
                  <a:srgbClr val="7E7E7E"/>
                </a:solidFill>
                <a:latin typeface="Microsoft Sans Serif"/>
                <a:cs typeface="Microsoft Sans Serif"/>
              </a:rPr>
              <a:t>6</a:t>
            </a:fld>
            <a:endParaRPr sz="1100">
              <a:latin typeface="Microsoft Sans Serif"/>
              <a:cs typeface="Microsoft Sans Serif"/>
            </a:endParaRP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Università</a:t>
            </a:r>
            <a:r>
              <a:rPr spc="-45" dirty="0"/>
              <a:t> </a:t>
            </a:r>
            <a:r>
              <a:rPr spc="-5" dirty="0"/>
              <a:t>LUMSA</a:t>
            </a:r>
          </a:p>
        </p:txBody>
      </p:sp>
      <p:sp>
        <p:nvSpPr>
          <p:cNvPr id="5" name="object 5"/>
          <p:cNvSpPr txBox="1"/>
          <p:nvPr/>
        </p:nvSpPr>
        <p:spPr>
          <a:xfrm>
            <a:off x="257657" y="762761"/>
            <a:ext cx="1525270" cy="258404"/>
          </a:xfrm>
          <a:prstGeom prst="rect">
            <a:avLst/>
          </a:prstGeom>
        </p:spPr>
        <p:txBody>
          <a:bodyPr vert="horz" wrap="square" lIns="0" tIns="12065" rIns="0" bIns="0" rtlCol="0">
            <a:spAutoFit/>
          </a:bodyPr>
          <a:lstStyle/>
          <a:p>
            <a:pPr marL="12700">
              <a:lnSpc>
                <a:spcPct val="100000"/>
              </a:lnSpc>
              <a:spcBef>
                <a:spcPts val="95"/>
              </a:spcBef>
            </a:pPr>
            <a:r>
              <a:rPr lang="it-IT" sz="1600" i="1" spc="-5" dirty="0">
                <a:solidFill>
                  <a:srgbClr val="585858"/>
                </a:solidFill>
                <a:latin typeface="Arial"/>
                <a:cs typeface="Arial"/>
              </a:rPr>
              <a:t>Classificazione</a:t>
            </a:r>
            <a:endParaRPr sz="1600" dirty="0">
              <a:latin typeface="Arial"/>
              <a:cs typeface="Arial"/>
            </a:endParaRPr>
          </a:p>
        </p:txBody>
      </p:sp>
      <p:pic>
        <p:nvPicPr>
          <p:cNvPr id="10" name="Immagine 9">
            <a:extLst>
              <a:ext uri="{FF2B5EF4-FFF2-40B4-BE49-F238E27FC236}">
                <a16:creationId xmlns:a16="http://schemas.microsoft.com/office/drawing/2014/main" id="{1287819C-490D-9C4E-8205-6F3455DE5F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1905000"/>
            <a:ext cx="2626106" cy="4172318"/>
          </a:xfrm>
          <a:prstGeom prst="rect">
            <a:avLst/>
          </a:prstGeom>
        </p:spPr>
      </p:pic>
      <p:sp>
        <p:nvSpPr>
          <p:cNvPr id="12" name="CasellaDiTesto 11">
            <a:extLst>
              <a:ext uri="{FF2B5EF4-FFF2-40B4-BE49-F238E27FC236}">
                <a16:creationId xmlns:a16="http://schemas.microsoft.com/office/drawing/2014/main" id="{D72776D2-91F6-9F4E-9B25-AD311E08FC99}"/>
              </a:ext>
            </a:extLst>
          </p:cNvPr>
          <p:cNvSpPr txBox="1"/>
          <p:nvPr/>
        </p:nvSpPr>
        <p:spPr>
          <a:xfrm>
            <a:off x="285013" y="1236620"/>
            <a:ext cx="5771536" cy="6878806"/>
          </a:xfrm>
          <a:prstGeom prst="rect">
            <a:avLst/>
          </a:prstGeom>
          <a:noFill/>
        </p:spPr>
        <p:txBody>
          <a:bodyPr wrap="square" rtlCol="0">
            <a:spAutoFit/>
          </a:bodyPr>
          <a:lstStyle/>
          <a:p>
            <a:r>
              <a:rPr lang="it-IT" dirty="0"/>
              <a:t>Aggrawal (2011) ha definito una classificazione a dieci livelli della necrofilia:</a:t>
            </a:r>
          </a:p>
          <a:p>
            <a:endParaRPr lang="it-IT" dirty="0"/>
          </a:p>
          <a:p>
            <a:pPr marL="400050" indent="-400050">
              <a:lnSpc>
                <a:spcPct val="150000"/>
              </a:lnSpc>
              <a:buFont typeface="+mj-lt"/>
              <a:buAutoNum type="romanUcPeriod"/>
            </a:pPr>
            <a:r>
              <a:rPr lang="it-IT" b="1" dirty="0"/>
              <a:t>Giocatori di ruolo</a:t>
            </a:r>
          </a:p>
          <a:p>
            <a:pPr marL="400050" indent="-400050">
              <a:lnSpc>
                <a:spcPct val="150000"/>
              </a:lnSpc>
              <a:buFont typeface="+mj-lt"/>
              <a:buAutoNum type="romanUcPeriod"/>
            </a:pPr>
            <a:r>
              <a:rPr lang="it-IT" b="1" dirty="0"/>
              <a:t>Necrofili romantici</a:t>
            </a:r>
          </a:p>
          <a:p>
            <a:pPr marL="400050" indent="-400050">
              <a:lnSpc>
                <a:spcPct val="150000"/>
              </a:lnSpc>
              <a:buFont typeface="+mj-lt"/>
              <a:buAutoNum type="romanUcPeriod"/>
            </a:pPr>
            <a:r>
              <a:rPr lang="it-IT" b="1" dirty="0"/>
              <a:t>Coloro che hanno fantasie necrofile</a:t>
            </a:r>
            <a:endParaRPr lang="it-IT" dirty="0"/>
          </a:p>
          <a:p>
            <a:pPr marL="400050" indent="-400050">
              <a:lnSpc>
                <a:spcPct val="150000"/>
              </a:lnSpc>
              <a:buFont typeface="+mj-lt"/>
              <a:buAutoNum type="romanUcPeriod"/>
            </a:pPr>
            <a:r>
              <a:rPr lang="it-IT" b="1" dirty="0"/>
              <a:t>Necrofili tattili</a:t>
            </a:r>
          </a:p>
          <a:p>
            <a:pPr marL="400050" indent="-400050">
              <a:lnSpc>
                <a:spcPct val="150000"/>
              </a:lnSpc>
              <a:buFont typeface="+mj-lt"/>
              <a:buAutoNum type="romanUcPeriod"/>
            </a:pPr>
            <a:r>
              <a:rPr lang="it-IT" b="1" dirty="0"/>
              <a:t>Necrofili feticisti</a:t>
            </a:r>
          </a:p>
          <a:p>
            <a:pPr marL="400050" indent="-400050">
              <a:lnSpc>
                <a:spcPct val="150000"/>
              </a:lnSpc>
              <a:buFont typeface="+mj-lt"/>
              <a:buAutoNum type="romanUcPeriod"/>
            </a:pPr>
            <a:r>
              <a:rPr lang="it-IT" b="1" dirty="0"/>
              <a:t>Necromutilomaniaci</a:t>
            </a:r>
            <a:r>
              <a:rPr lang="it-IT" dirty="0"/>
              <a:t> </a:t>
            </a:r>
            <a:r>
              <a:rPr lang="it-IT" b="1" dirty="0"/>
              <a:t>o</a:t>
            </a:r>
            <a:r>
              <a:rPr lang="it-IT" dirty="0"/>
              <a:t> </a:t>
            </a:r>
            <a:r>
              <a:rPr lang="it-IT" b="1" dirty="0"/>
              <a:t>necrosadici</a:t>
            </a:r>
            <a:r>
              <a:rPr lang="it-IT" dirty="0"/>
              <a:t> </a:t>
            </a:r>
          </a:p>
          <a:p>
            <a:pPr marL="400050" indent="-400050">
              <a:lnSpc>
                <a:spcPct val="150000"/>
              </a:lnSpc>
              <a:buFont typeface="+mj-lt"/>
              <a:buAutoNum type="romanUcPeriod"/>
            </a:pPr>
            <a:r>
              <a:rPr lang="it-IT" b="1" dirty="0"/>
              <a:t>Necrofili opportunisti</a:t>
            </a:r>
            <a:endParaRPr lang="it-IT" dirty="0"/>
          </a:p>
          <a:p>
            <a:pPr marL="400050" indent="-400050">
              <a:lnSpc>
                <a:spcPct val="150000"/>
              </a:lnSpc>
              <a:buFont typeface="+mj-lt"/>
              <a:buAutoNum type="romanUcPeriod"/>
            </a:pPr>
            <a:r>
              <a:rPr lang="it-IT" b="1" dirty="0"/>
              <a:t>Necrofilia regolare</a:t>
            </a:r>
            <a:endParaRPr lang="it-IT" dirty="0"/>
          </a:p>
          <a:p>
            <a:pPr marL="400050" indent="-400050">
              <a:lnSpc>
                <a:spcPct val="150000"/>
              </a:lnSpc>
              <a:buFont typeface="+mj-lt"/>
              <a:buAutoNum type="romanUcPeriod"/>
            </a:pPr>
            <a:r>
              <a:rPr lang="it-IT" b="1" dirty="0"/>
              <a:t>Necrofilia omicida</a:t>
            </a:r>
          </a:p>
          <a:p>
            <a:pPr marL="400050" indent="-400050">
              <a:lnSpc>
                <a:spcPct val="150000"/>
              </a:lnSpc>
              <a:buFont typeface="+mj-lt"/>
              <a:buAutoNum type="romanUcPeriod"/>
            </a:pPr>
            <a:r>
              <a:rPr lang="it-IT" b="1" dirty="0"/>
              <a:t>Necrofili esclusivi</a:t>
            </a:r>
            <a:endParaRPr lang="it-IT" dirty="0"/>
          </a:p>
          <a:p>
            <a:pPr marL="400050" indent="-400050">
              <a:lnSpc>
                <a:spcPct val="150000"/>
              </a:lnSpc>
              <a:buFont typeface="+mj-lt"/>
              <a:buAutoNum type="romanUcPeriod"/>
            </a:pPr>
            <a:endParaRPr lang="it-IT" dirty="0"/>
          </a:p>
          <a:p>
            <a:pPr marL="400050" indent="-400050">
              <a:buFont typeface="+mj-lt"/>
              <a:buAutoNum type="romanUcPeriod"/>
            </a:pPr>
            <a:endParaRPr lang="it-IT" dirty="0"/>
          </a:p>
          <a:p>
            <a:endParaRPr lang="it-IT" dirty="0"/>
          </a:p>
          <a:p>
            <a:endParaRPr lang="it-IT" dirty="0"/>
          </a:p>
          <a:p>
            <a:pPr marL="285750" indent="-285750">
              <a:buFont typeface="Arial" panose="020B0604020202020204" pitchFamily="34" charset="0"/>
              <a:buChar char="•"/>
            </a:pPr>
            <a:endParaRPr lang="it-IT" dirty="0"/>
          </a:p>
          <a:p>
            <a:endParaRPr lang="it-IT"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5013" y="6300711"/>
            <a:ext cx="0" cy="246379"/>
          </a:xfrm>
          <a:custGeom>
            <a:avLst/>
            <a:gdLst/>
            <a:ahLst/>
            <a:cxnLst/>
            <a:rect l="l" t="t" r="r" b="b"/>
            <a:pathLst>
              <a:path h="246379">
                <a:moveTo>
                  <a:pt x="0" y="0"/>
                </a:moveTo>
                <a:lnTo>
                  <a:pt x="0" y="246214"/>
                </a:lnTo>
              </a:path>
            </a:pathLst>
          </a:custGeom>
          <a:ln w="12700">
            <a:solidFill>
              <a:srgbClr val="007748"/>
            </a:solidFill>
          </a:ln>
        </p:spPr>
        <p:txBody>
          <a:bodyPr wrap="square" lIns="0" tIns="0" rIns="0" bIns="0" rtlCol="0"/>
          <a:lstStyle/>
          <a:p>
            <a:endParaRPr/>
          </a:p>
        </p:txBody>
      </p:sp>
      <p:sp>
        <p:nvSpPr>
          <p:cNvPr id="3" name="object 3"/>
          <p:cNvSpPr/>
          <p:nvPr/>
        </p:nvSpPr>
        <p:spPr>
          <a:xfrm>
            <a:off x="8874506" y="6300711"/>
            <a:ext cx="0" cy="246379"/>
          </a:xfrm>
          <a:custGeom>
            <a:avLst/>
            <a:gdLst/>
            <a:ahLst/>
            <a:cxnLst/>
            <a:rect l="l" t="t" r="r" b="b"/>
            <a:pathLst>
              <a:path h="246379">
                <a:moveTo>
                  <a:pt x="0" y="0"/>
                </a:moveTo>
                <a:lnTo>
                  <a:pt x="0" y="246214"/>
                </a:lnTo>
              </a:path>
            </a:pathLst>
          </a:custGeom>
          <a:ln w="12700">
            <a:solidFill>
              <a:srgbClr val="007748"/>
            </a:solidFill>
          </a:ln>
        </p:spPr>
        <p:txBody>
          <a:bodyPr wrap="square" lIns="0" tIns="0" rIns="0" bIns="0" rtlCol="0"/>
          <a:lstStyle/>
          <a:p>
            <a:endParaRPr/>
          </a:p>
        </p:txBody>
      </p:sp>
      <p:sp>
        <p:nvSpPr>
          <p:cNvPr id="4" name="object 4"/>
          <p:cNvSpPr txBox="1">
            <a:spLocks noGrp="1"/>
          </p:cNvSpPr>
          <p:nvPr>
            <p:ph type="title"/>
          </p:nvPr>
        </p:nvSpPr>
        <p:spPr>
          <a:xfrm>
            <a:off x="256743" y="161671"/>
            <a:ext cx="3314065" cy="391160"/>
          </a:xfrm>
          <a:prstGeom prst="rect">
            <a:avLst/>
          </a:prstGeom>
        </p:spPr>
        <p:txBody>
          <a:bodyPr vert="horz" wrap="square" lIns="0" tIns="12700" rIns="0" bIns="0" rtlCol="0">
            <a:spAutoFit/>
          </a:bodyPr>
          <a:lstStyle/>
          <a:p>
            <a:pPr marL="12700">
              <a:lnSpc>
                <a:spcPct val="100000"/>
              </a:lnSpc>
              <a:spcBef>
                <a:spcPts val="100"/>
              </a:spcBef>
            </a:pPr>
            <a:r>
              <a:rPr lang="it-IT" spc="-5" dirty="0"/>
              <a:t>Eziologia</a:t>
            </a:r>
            <a:endParaRPr spc="-10" dirty="0"/>
          </a:p>
        </p:txBody>
      </p:sp>
      <p:sp>
        <p:nvSpPr>
          <p:cNvPr id="7" name="object 7"/>
          <p:cNvSpPr txBox="1"/>
          <p:nvPr/>
        </p:nvSpPr>
        <p:spPr>
          <a:xfrm>
            <a:off x="8667877" y="6339202"/>
            <a:ext cx="154305" cy="182245"/>
          </a:xfrm>
          <a:prstGeom prst="rect">
            <a:avLst/>
          </a:prstGeom>
        </p:spPr>
        <p:txBody>
          <a:bodyPr vert="horz" wrap="square" lIns="0" tIns="0" rIns="0" bIns="0" rtlCol="0">
            <a:spAutoFit/>
          </a:bodyPr>
          <a:lstStyle/>
          <a:p>
            <a:pPr marL="38100">
              <a:lnSpc>
                <a:spcPct val="100000"/>
              </a:lnSpc>
            </a:pPr>
            <a:fld id="{81D60167-4931-47E6-BA6A-407CBD079E47}" type="slidenum">
              <a:rPr sz="1100" dirty="0">
                <a:solidFill>
                  <a:srgbClr val="7E7E7E"/>
                </a:solidFill>
                <a:latin typeface="Microsoft Sans Serif"/>
                <a:cs typeface="Microsoft Sans Serif"/>
              </a:rPr>
              <a:t>7</a:t>
            </a:fld>
            <a:endParaRPr sz="1100">
              <a:latin typeface="Microsoft Sans Serif"/>
              <a:cs typeface="Microsoft Sans Serif"/>
            </a:endParaRP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Università</a:t>
            </a:r>
            <a:r>
              <a:rPr spc="-45" dirty="0"/>
              <a:t> </a:t>
            </a:r>
            <a:r>
              <a:rPr spc="-5" dirty="0"/>
              <a:t>LUMSA</a:t>
            </a:r>
          </a:p>
        </p:txBody>
      </p:sp>
      <p:sp>
        <p:nvSpPr>
          <p:cNvPr id="5" name="object 5"/>
          <p:cNvSpPr txBox="1"/>
          <p:nvPr/>
        </p:nvSpPr>
        <p:spPr>
          <a:xfrm>
            <a:off x="257657" y="762761"/>
            <a:ext cx="1525270" cy="258404"/>
          </a:xfrm>
          <a:prstGeom prst="rect">
            <a:avLst/>
          </a:prstGeom>
        </p:spPr>
        <p:txBody>
          <a:bodyPr vert="horz" wrap="square" lIns="0" tIns="12065" rIns="0" bIns="0" rtlCol="0">
            <a:spAutoFit/>
          </a:bodyPr>
          <a:lstStyle/>
          <a:p>
            <a:pPr marL="12700">
              <a:lnSpc>
                <a:spcPct val="100000"/>
              </a:lnSpc>
              <a:spcBef>
                <a:spcPts val="95"/>
              </a:spcBef>
            </a:pPr>
            <a:r>
              <a:rPr lang="it-IT" sz="1600" i="1" spc="-5" dirty="0">
                <a:solidFill>
                  <a:srgbClr val="585858"/>
                </a:solidFill>
                <a:latin typeface="Arial"/>
                <a:cs typeface="Arial"/>
              </a:rPr>
              <a:t>Aspetti generali</a:t>
            </a:r>
            <a:endParaRPr sz="1600" dirty="0">
              <a:latin typeface="Arial"/>
              <a:cs typeface="Arial"/>
            </a:endParaRPr>
          </a:p>
        </p:txBody>
      </p:sp>
      <p:sp>
        <p:nvSpPr>
          <p:cNvPr id="10" name="CasellaDiTesto 9">
            <a:extLst>
              <a:ext uri="{FF2B5EF4-FFF2-40B4-BE49-F238E27FC236}">
                <a16:creationId xmlns:a16="http://schemas.microsoft.com/office/drawing/2014/main" id="{EBFB4150-C298-8247-B42D-C24303F9B24F}"/>
              </a:ext>
            </a:extLst>
          </p:cNvPr>
          <p:cNvSpPr txBox="1"/>
          <p:nvPr/>
        </p:nvSpPr>
        <p:spPr>
          <a:xfrm>
            <a:off x="256743" y="1231095"/>
            <a:ext cx="8565439" cy="5632311"/>
          </a:xfrm>
          <a:prstGeom prst="rect">
            <a:avLst/>
          </a:prstGeom>
          <a:noFill/>
        </p:spPr>
        <p:txBody>
          <a:bodyPr wrap="square" rtlCol="0">
            <a:spAutoFit/>
          </a:bodyPr>
          <a:lstStyle/>
          <a:p>
            <a:pPr algn="just"/>
            <a:r>
              <a:rPr lang="it-IT" dirty="0"/>
              <a:t>In primo luogo, è  opportuno chiarire che </a:t>
            </a:r>
            <a:r>
              <a:rPr lang="it-IT" b="1" dirty="0"/>
              <a:t>nessun gene specifico sembra essere collegato alle parafilie in generale</a:t>
            </a:r>
            <a:r>
              <a:rPr lang="it-IT" dirty="0"/>
              <a:t>. Infatti, a sostegno di ciò, vi sono teorie le quali ritengono che il comportamento parafilico sia il risultato di un’espressione di combinazione poligenica o di un’interazione gene/i × fattore/i ambientale/i (Di Lorenzo, Gorea, Longo &amp; Ribolsi, 2018).</a:t>
            </a:r>
          </a:p>
          <a:p>
            <a:pPr algn="just"/>
            <a:endParaRPr lang="it-IT" dirty="0"/>
          </a:p>
          <a:p>
            <a:pPr algn="just"/>
            <a:r>
              <a:rPr lang="it-IT" dirty="0"/>
              <a:t>Altre ricerche, mostrano come le parafilie e i disturbi parafilici, in quanto </a:t>
            </a:r>
            <a:r>
              <a:rPr lang="it-IT" b="1" dirty="0"/>
              <a:t>fenomeni multifattoriali complessi</a:t>
            </a:r>
            <a:r>
              <a:rPr lang="it-IT" dirty="0"/>
              <a:t>, siano correlati alla </a:t>
            </a:r>
            <a:r>
              <a:rPr lang="it-IT" b="1" dirty="0"/>
              <a:t>genetica</a:t>
            </a:r>
            <a:r>
              <a:rPr lang="it-IT" dirty="0"/>
              <a:t>, agli eventi di </a:t>
            </a:r>
            <a:r>
              <a:rPr lang="it-IT" b="1" dirty="0"/>
              <a:t>stress della vita</a:t>
            </a:r>
            <a:r>
              <a:rPr lang="it-IT" dirty="0"/>
              <a:t>, ai </a:t>
            </a:r>
            <a:r>
              <a:rPr lang="it-IT" b="1" dirty="0"/>
              <a:t>neurotrasmettitori</a:t>
            </a:r>
            <a:r>
              <a:rPr lang="it-IT" dirty="0"/>
              <a:t> e ai </a:t>
            </a:r>
            <a:r>
              <a:rPr lang="it-IT" b="1" dirty="0"/>
              <a:t>fattori endocrinologici </a:t>
            </a:r>
            <a:r>
              <a:rPr lang="it-IT" dirty="0"/>
              <a:t>(Blanchard </a:t>
            </a:r>
            <a:r>
              <a:rPr lang="it-IT" i="1" dirty="0"/>
              <a:t>et al</a:t>
            </a:r>
            <a:r>
              <a:rPr lang="it-IT" dirty="0"/>
              <a:t>., 2007; Tenbergen </a:t>
            </a:r>
            <a:r>
              <a:rPr lang="it-IT" i="1" dirty="0"/>
              <a:t>et al</a:t>
            </a:r>
            <a:r>
              <a:rPr lang="it-IT" dirty="0"/>
              <a:t>., 2015). Peraltro, in alcuni campioni forensi, è anche emersa una correlazione tra le parafilie e l’aggressività (Konrad, Welke &amp; Opitz-Welke, 2015). </a:t>
            </a:r>
          </a:p>
          <a:p>
            <a:pPr algn="just"/>
            <a:r>
              <a:rPr lang="it-IT" dirty="0"/>
              <a:t>Invece, le alterazioni delle strutture cerebrali che coinvolgono le parafilie sono riassumibili nelle seguenti (Di Lorenzo </a:t>
            </a:r>
            <a:r>
              <a:rPr lang="it-IT" i="1" dirty="0"/>
              <a:t>et al</a:t>
            </a:r>
            <a:r>
              <a:rPr lang="it-IT" dirty="0"/>
              <a:t>., 2018):</a:t>
            </a:r>
          </a:p>
          <a:p>
            <a:pPr algn="just"/>
            <a:endParaRPr lang="it-IT" dirty="0"/>
          </a:p>
          <a:p>
            <a:pPr marL="342900" indent="-342900" algn="just" fontAlgn="base">
              <a:buFont typeface="Wingdings" pitchFamily="2" charset="2"/>
              <a:buChar char="Ø"/>
            </a:pPr>
            <a:r>
              <a:rPr lang="it-IT" dirty="0"/>
              <a:t>Riduzione del volume dell’amigdala e dell’ipotalamo;</a:t>
            </a:r>
          </a:p>
          <a:p>
            <a:pPr marL="342900" indent="-342900" algn="just" fontAlgn="base">
              <a:buFont typeface="Wingdings" pitchFamily="2" charset="2"/>
              <a:buChar char="Ø"/>
            </a:pPr>
            <a:r>
              <a:rPr lang="it-IT" dirty="0"/>
              <a:t>Alterazioni del sistema limbico (incluso il lobo temporale);</a:t>
            </a:r>
          </a:p>
          <a:p>
            <a:pPr marL="342900" indent="-342900" algn="just" fontAlgn="base">
              <a:buFont typeface="Wingdings" pitchFamily="2" charset="2"/>
              <a:buChar char="Ø"/>
            </a:pPr>
            <a:r>
              <a:rPr lang="it-IT" dirty="0"/>
              <a:t>Anomalie del lobo frontale;</a:t>
            </a:r>
          </a:p>
          <a:p>
            <a:pPr marL="342900" indent="-342900" algn="just" fontAlgn="base">
              <a:buFont typeface="Wingdings" pitchFamily="2" charset="2"/>
              <a:buChar char="Ø"/>
            </a:pPr>
            <a:r>
              <a:rPr lang="it-IT" dirty="0"/>
              <a:t>Riduzione del volume della materia grigia della corteccia prefrontale dorsomediale e cingolata anteriore.</a:t>
            </a:r>
          </a:p>
          <a:p>
            <a:pPr marL="342900" indent="-342900">
              <a:buFont typeface="Wingdings" pitchFamily="2" charset="2"/>
              <a:buChar char="Ø"/>
            </a:pPr>
            <a:endParaRPr lang="it-IT" dirty="0"/>
          </a:p>
          <a:p>
            <a:endParaRPr lang="it-IT" dirty="0"/>
          </a:p>
        </p:txBody>
      </p:sp>
    </p:spTree>
    <p:extLst>
      <p:ext uri="{BB962C8B-B14F-4D97-AF65-F5344CB8AC3E}">
        <p14:creationId xmlns:p14="http://schemas.microsoft.com/office/powerpoint/2010/main" val="4026816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5013" y="6300711"/>
            <a:ext cx="0" cy="246379"/>
          </a:xfrm>
          <a:custGeom>
            <a:avLst/>
            <a:gdLst/>
            <a:ahLst/>
            <a:cxnLst/>
            <a:rect l="l" t="t" r="r" b="b"/>
            <a:pathLst>
              <a:path h="246379">
                <a:moveTo>
                  <a:pt x="0" y="0"/>
                </a:moveTo>
                <a:lnTo>
                  <a:pt x="0" y="246214"/>
                </a:lnTo>
              </a:path>
            </a:pathLst>
          </a:custGeom>
          <a:ln w="12700">
            <a:solidFill>
              <a:srgbClr val="007748"/>
            </a:solidFill>
          </a:ln>
        </p:spPr>
        <p:txBody>
          <a:bodyPr wrap="square" lIns="0" tIns="0" rIns="0" bIns="0" rtlCol="0"/>
          <a:lstStyle/>
          <a:p>
            <a:endParaRPr/>
          </a:p>
        </p:txBody>
      </p:sp>
      <p:sp>
        <p:nvSpPr>
          <p:cNvPr id="3" name="object 3"/>
          <p:cNvSpPr/>
          <p:nvPr/>
        </p:nvSpPr>
        <p:spPr>
          <a:xfrm>
            <a:off x="8874506" y="6300711"/>
            <a:ext cx="0" cy="246379"/>
          </a:xfrm>
          <a:custGeom>
            <a:avLst/>
            <a:gdLst/>
            <a:ahLst/>
            <a:cxnLst/>
            <a:rect l="l" t="t" r="r" b="b"/>
            <a:pathLst>
              <a:path h="246379">
                <a:moveTo>
                  <a:pt x="0" y="0"/>
                </a:moveTo>
                <a:lnTo>
                  <a:pt x="0" y="246214"/>
                </a:lnTo>
              </a:path>
            </a:pathLst>
          </a:custGeom>
          <a:ln w="12700">
            <a:solidFill>
              <a:srgbClr val="007748"/>
            </a:solidFill>
          </a:ln>
        </p:spPr>
        <p:txBody>
          <a:bodyPr wrap="square" lIns="0" tIns="0" rIns="0" bIns="0" rtlCol="0"/>
          <a:lstStyle/>
          <a:p>
            <a:endParaRPr/>
          </a:p>
        </p:txBody>
      </p:sp>
      <p:sp>
        <p:nvSpPr>
          <p:cNvPr id="4" name="object 4"/>
          <p:cNvSpPr txBox="1">
            <a:spLocks noGrp="1"/>
          </p:cNvSpPr>
          <p:nvPr>
            <p:ph type="title"/>
          </p:nvPr>
        </p:nvSpPr>
        <p:spPr>
          <a:xfrm>
            <a:off x="256743" y="161671"/>
            <a:ext cx="3314065" cy="391160"/>
          </a:xfrm>
          <a:prstGeom prst="rect">
            <a:avLst/>
          </a:prstGeom>
        </p:spPr>
        <p:txBody>
          <a:bodyPr vert="horz" wrap="square" lIns="0" tIns="12700" rIns="0" bIns="0" rtlCol="0">
            <a:spAutoFit/>
          </a:bodyPr>
          <a:lstStyle/>
          <a:p>
            <a:pPr marL="12700">
              <a:lnSpc>
                <a:spcPct val="100000"/>
              </a:lnSpc>
              <a:spcBef>
                <a:spcPts val="100"/>
              </a:spcBef>
            </a:pPr>
            <a:r>
              <a:rPr lang="it-IT" spc="-5" dirty="0"/>
              <a:t>Eziologia</a:t>
            </a:r>
            <a:endParaRPr spc="-10" dirty="0"/>
          </a:p>
        </p:txBody>
      </p:sp>
      <p:sp>
        <p:nvSpPr>
          <p:cNvPr id="7" name="object 7"/>
          <p:cNvSpPr txBox="1"/>
          <p:nvPr/>
        </p:nvSpPr>
        <p:spPr>
          <a:xfrm>
            <a:off x="8667877" y="6339202"/>
            <a:ext cx="154305" cy="182245"/>
          </a:xfrm>
          <a:prstGeom prst="rect">
            <a:avLst/>
          </a:prstGeom>
        </p:spPr>
        <p:txBody>
          <a:bodyPr vert="horz" wrap="square" lIns="0" tIns="0" rIns="0" bIns="0" rtlCol="0">
            <a:spAutoFit/>
          </a:bodyPr>
          <a:lstStyle/>
          <a:p>
            <a:pPr marL="38100">
              <a:lnSpc>
                <a:spcPct val="100000"/>
              </a:lnSpc>
            </a:pPr>
            <a:fld id="{81D60167-4931-47E6-BA6A-407CBD079E47}" type="slidenum">
              <a:rPr sz="1100" dirty="0">
                <a:solidFill>
                  <a:srgbClr val="7E7E7E"/>
                </a:solidFill>
                <a:latin typeface="Microsoft Sans Serif"/>
                <a:cs typeface="Microsoft Sans Serif"/>
              </a:rPr>
              <a:t>8</a:t>
            </a:fld>
            <a:endParaRPr sz="1100">
              <a:latin typeface="Microsoft Sans Serif"/>
              <a:cs typeface="Microsoft Sans Serif"/>
            </a:endParaRP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Università</a:t>
            </a:r>
            <a:r>
              <a:rPr spc="-45" dirty="0"/>
              <a:t> </a:t>
            </a:r>
            <a:r>
              <a:rPr spc="-5" dirty="0"/>
              <a:t>LUMSA</a:t>
            </a:r>
          </a:p>
        </p:txBody>
      </p:sp>
      <p:sp>
        <p:nvSpPr>
          <p:cNvPr id="5" name="object 5"/>
          <p:cNvSpPr txBox="1"/>
          <p:nvPr/>
        </p:nvSpPr>
        <p:spPr>
          <a:xfrm>
            <a:off x="257656" y="762761"/>
            <a:ext cx="2028343" cy="258404"/>
          </a:xfrm>
          <a:prstGeom prst="rect">
            <a:avLst/>
          </a:prstGeom>
        </p:spPr>
        <p:txBody>
          <a:bodyPr vert="horz" wrap="square" lIns="0" tIns="12065" rIns="0" bIns="0" rtlCol="0">
            <a:spAutoFit/>
          </a:bodyPr>
          <a:lstStyle/>
          <a:p>
            <a:pPr marL="12700">
              <a:lnSpc>
                <a:spcPct val="100000"/>
              </a:lnSpc>
              <a:spcBef>
                <a:spcPts val="95"/>
              </a:spcBef>
            </a:pPr>
            <a:r>
              <a:rPr lang="it-IT" sz="1600" i="1" spc="-5" dirty="0">
                <a:solidFill>
                  <a:srgbClr val="585858"/>
                </a:solidFill>
                <a:latin typeface="Arial"/>
                <a:cs typeface="Arial"/>
              </a:rPr>
              <a:t>Teorie biologiche</a:t>
            </a:r>
            <a:endParaRPr sz="1600" dirty="0">
              <a:latin typeface="Arial"/>
              <a:cs typeface="Arial"/>
            </a:endParaRPr>
          </a:p>
        </p:txBody>
      </p:sp>
      <p:sp>
        <p:nvSpPr>
          <p:cNvPr id="10" name="CasellaDiTesto 9">
            <a:extLst>
              <a:ext uri="{FF2B5EF4-FFF2-40B4-BE49-F238E27FC236}">
                <a16:creationId xmlns:a16="http://schemas.microsoft.com/office/drawing/2014/main" id="{EBFB4150-C298-8247-B42D-C24303F9B24F}"/>
              </a:ext>
            </a:extLst>
          </p:cNvPr>
          <p:cNvSpPr txBox="1"/>
          <p:nvPr/>
        </p:nvSpPr>
        <p:spPr>
          <a:xfrm>
            <a:off x="256743" y="1231095"/>
            <a:ext cx="8565439" cy="4801314"/>
          </a:xfrm>
          <a:prstGeom prst="rect">
            <a:avLst/>
          </a:prstGeom>
          <a:noFill/>
        </p:spPr>
        <p:txBody>
          <a:bodyPr wrap="square" rtlCol="0">
            <a:spAutoFit/>
          </a:bodyPr>
          <a:lstStyle/>
          <a:p>
            <a:pPr algn="just"/>
            <a:r>
              <a:rPr lang="it-IT" dirty="0"/>
              <a:t>In particolare, il </a:t>
            </a:r>
            <a:r>
              <a:rPr lang="it-IT" b="1" dirty="0"/>
              <a:t>neurologo Moll </a:t>
            </a:r>
            <a:r>
              <a:rPr lang="it-IT" dirty="0"/>
              <a:t>(1862-1939) e lo </a:t>
            </a:r>
            <a:r>
              <a:rPr lang="it-IT" b="1" dirty="0"/>
              <a:t>psichiatra Bloch</a:t>
            </a:r>
            <a:r>
              <a:rPr lang="it-IT" dirty="0"/>
              <a:t> (1872-1922), hanno proposto </a:t>
            </a:r>
            <a:r>
              <a:rPr lang="it-IT" b="1" dirty="0"/>
              <a:t>due teorie contrastanti</a:t>
            </a:r>
            <a:r>
              <a:rPr lang="it-IT" dirty="0"/>
              <a:t>. Il primo afferma che i necrofili soffrano di </a:t>
            </a:r>
            <a:r>
              <a:rPr lang="it-IT" b="1" dirty="0"/>
              <a:t>anosmia</a:t>
            </a:r>
            <a:r>
              <a:rPr lang="it-IT" dirty="0"/>
              <a:t> (incapacità di percepire gli odori), motivo per cui probabilmente non hanno difficoltà ad avvicinarsi e ad avere rapporti sessuali con i cadaveri; il secondo, al contrario afferma che l’</a:t>
            </a:r>
            <a:r>
              <a:rPr lang="it-IT" b="1" dirty="0"/>
              <a:t>olfatto</a:t>
            </a:r>
            <a:r>
              <a:rPr lang="it-IT" dirty="0"/>
              <a:t> ricopra un </a:t>
            </a:r>
            <a:r>
              <a:rPr lang="it-IT" b="1" dirty="0"/>
              <a:t>importante ruolo nello sviluppo della necrofilia</a:t>
            </a:r>
            <a:r>
              <a:rPr lang="it-IT" dirty="0"/>
              <a:t>. A sostegno di quanto affermato da Bloch, lo psichiatra e psicoanalista Brill (1874-1948) sostiene che anche negli animali il senso dell’olfatto svolga una funzione rilevante, in quanto esercita l’attrazione più forte, soprattutto durante la stagione degli amori (Aggrawal, 2011). </a:t>
            </a:r>
          </a:p>
          <a:p>
            <a:pPr algn="just"/>
            <a:endParaRPr lang="it-IT" dirty="0"/>
          </a:p>
          <a:p>
            <a:pPr algn="just"/>
            <a:r>
              <a:rPr lang="it-IT" dirty="0"/>
              <a:t>Un altro aspetto analizzato è quello del </a:t>
            </a:r>
            <a:r>
              <a:rPr lang="it-IT" b="1" dirty="0"/>
              <a:t>trauma</a:t>
            </a:r>
            <a:r>
              <a:rPr lang="it-IT" dirty="0"/>
              <a:t>, nello specifico il trauma cranico con conseguente commozione cerebrale, di cui purtroppo non si hanno evidenze specifiche circa la localizzazione della lesione. Tra i casi più noti vi è in oriente  quello di Lam Kor-Wan (1955-), talvolta chiamato </a:t>
            </a:r>
            <a:r>
              <a:rPr lang="it-IT" b="1" dirty="0"/>
              <a:t>il Macellaio di Hong Kong </a:t>
            </a:r>
            <a:r>
              <a:rPr lang="it-IT" dirty="0"/>
              <a:t>e in occidente di Joseph Vacher (1869-1898) che iniziò a mostrare tendenze necrofile dopo essersi sparato alla testa ma sopravvisse. Uno dei proiettili rimase conficcato nel suo cranio, che gli provocò un’emiparesi destra e parziale sordità (Krafft-Ebing, 1900). Date le conseguenze, si potrebbe ipotizzare che l’area colpita dal proiettile fosse quella della corteccia frontale. </a:t>
            </a:r>
            <a:endParaRPr lang="it-IT" dirty="0">
              <a:effectLst/>
            </a:endParaRPr>
          </a:p>
        </p:txBody>
      </p:sp>
    </p:spTree>
    <p:extLst>
      <p:ext uri="{BB962C8B-B14F-4D97-AF65-F5344CB8AC3E}">
        <p14:creationId xmlns:p14="http://schemas.microsoft.com/office/powerpoint/2010/main" val="1004493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5013" y="6300711"/>
            <a:ext cx="0" cy="246379"/>
          </a:xfrm>
          <a:custGeom>
            <a:avLst/>
            <a:gdLst/>
            <a:ahLst/>
            <a:cxnLst/>
            <a:rect l="l" t="t" r="r" b="b"/>
            <a:pathLst>
              <a:path h="246379">
                <a:moveTo>
                  <a:pt x="0" y="0"/>
                </a:moveTo>
                <a:lnTo>
                  <a:pt x="0" y="246214"/>
                </a:lnTo>
              </a:path>
            </a:pathLst>
          </a:custGeom>
          <a:ln w="12700">
            <a:solidFill>
              <a:srgbClr val="007748"/>
            </a:solidFill>
          </a:ln>
        </p:spPr>
        <p:txBody>
          <a:bodyPr wrap="square" lIns="0" tIns="0" rIns="0" bIns="0" rtlCol="0"/>
          <a:lstStyle/>
          <a:p>
            <a:endParaRPr/>
          </a:p>
        </p:txBody>
      </p:sp>
      <p:sp>
        <p:nvSpPr>
          <p:cNvPr id="3" name="object 3"/>
          <p:cNvSpPr/>
          <p:nvPr/>
        </p:nvSpPr>
        <p:spPr>
          <a:xfrm>
            <a:off x="8874506" y="6300711"/>
            <a:ext cx="0" cy="246379"/>
          </a:xfrm>
          <a:custGeom>
            <a:avLst/>
            <a:gdLst/>
            <a:ahLst/>
            <a:cxnLst/>
            <a:rect l="l" t="t" r="r" b="b"/>
            <a:pathLst>
              <a:path h="246379">
                <a:moveTo>
                  <a:pt x="0" y="0"/>
                </a:moveTo>
                <a:lnTo>
                  <a:pt x="0" y="246214"/>
                </a:lnTo>
              </a:path>
            </a:pathLst>
          </a:custGeom>
          <a:ln w="12700">
            <a:solidFill>
              <a:srgbClr val="007748"/>
            </a:solidFill>
          </a:ln>
        </p:spPr>
        <p:txBody>
          <a:bodyPr wrap="square" lIns="0" tIns="0" rIns="0" bIns="0" rtlCol="0"/>
          <a:lstStyle/>
          <a:p>
            <a:endParaRPr/>
          </a:p>
        </p:txBody>
      </p:sp>
      <p:sp>
        <p:nvSpPr>
          <p:cNvPr id="4" name="object 4"/>
          <p:cNvSpPr txBox="1">
            <a:spLocks noGrp="1"/>
          </p:cNvSpPr>
          <p:nvPr>
            <p:ph type="title"/>
          </p:nvPr>
        </p:nvSpPr>
        <p:spPr>
          <a:xfrm>
            <a:off x="256743" y="161671"/>
            <a:ext cx="3314065" cy="391160"/>
          </a:xfrm>
          <a:prstGeom prst="rect">
            <a:avLst/>
          </a:prstGeom>
        </p:spPr>
        <p:txBody>
          <a:bodyPr vert="horz" wrap="square" lIns="0" tIns="12700" rIns="0" bIns="0" rtlCol="0">
            <a:spAutoFit/>
          </a:bodyPr>
          <a:lstStyle/>
          <a:p>
            <a:pPr marL="12700">
              <a:lnSpc>
                <a:spcPct val="100000"/>
              </a:lnSpc>
              <a:spcBef>
                <a:spcPts val="100"/>
              </a:spcBef>
            </a:pPr>
            <a:r>
              <a:rPr lang="it-IT" spc="-5" dirty="0"/>
              <a:t>Eziologia</a:t>
            </a:r>
            <a:endParaRPr spc="-10" dirty="0"/>
          </a:p>
        </p:txBody>
      </p:sp>
      <p:sp>
        <p:nvSpPr>
          <p:cNvPr id="7" name="object 7"/>
          <p:cNvSpPr txBox="1"/>
          <p:nvPr/>
        </p:nvSpPr>
        <p:spPr>
          <a:xfrm>
            <a:off x="8667877" y="6339202"/>
            <a:ext cx="154305" cy="182245"/>
          </a:xfrm>
          <a:prstGeom prst="rect">
            <a:avLst/>
          </a:prstGeom>
        </p:spPr>
        <p:txBody>
          <a:bodyPr vert="horz" wrap="square" lIns="0" tIns="0" rIns="0" bIns="0" rtlCol="0">
            <a:spAutoFit/>
          </a:bodyPr>
          <a:lstStyle/>
          <a:p>
            <a:pPr marL="38100">
              <a:lnSpc>
                <a:spcPct val="100000"/>
              </a:lnSpc>
            </a:pPr>
            <a:fld id="{81D60167-4931-47E6-BA6A-407CBD079E47}" type="slidenum">
              <a:rPr sz="1100" dirty="0">
                <a:solidFill>
                  <a:srgbClr val="7E7E7E"/>
                </a:solidFill>
                <a:latin typeface="Microsoft Sans Serif"/>
                <a:cs typeface="Microsoft Sans Serif"/>
              </a:rPr>
              <a:t>9</a:t>
            </a:fld>
            <a:endParaRPr sz="1100">
              <a:latin typeface="Microsoft Sans Serif"/>
              <a:cs typeface="Microsoft Sans Serif"/>
            </a:endParaRP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5" dirty="0"/>
              <a:t>Università</a:t>
            </a:r>
            <a:r>
              <a:rPr spc="-45" dirty="0"/>
              <a:t> </a:t>
            </a:r>
            <a:r>
              <a:rPr spc="-5" dirty="0"/>
              <a:t>LUMSA</a:t>
            </a:r>
          </a:p>
        </p:txBody>
      </p:sp>
      <p:sp>
        <p:nvSpPr>
          <p:cNvPr id="5" name="object 5"/>
          <p:cNvSpPr txBox="1"/>
          <p:nvPr/>
        </p:nvSpPr>
        <p:spPr>
          <a:xfrm>
            <a:off x="257656" y="762761"/>
            <a:ext cx="2028343" cy="258404"/>
          </a:xfrm>
          <a:prstGeom prst="rect">
            <a:avLst/>
          </a:prstGeom>
        </p:spPr>
        <p:txBody>
          <a:bodyPr vert="horz" wrap="square" lIns="0" tIns="12065" rIns="0" bIns="0" rtlCol="0">
            <a:spAutoFit/>
          </a:bodyPr>
          <a:lstStyle/>
          <a:p>
            <a:pPr marL="12700">
              <a:lnSpc>
                <a:spcPct val="100000"/>
              </a:lnSpc>
              <a:spcBef>
                <a:spcPts val="95"/>
              </a:spcBef>
            </a:pPr>
            <a:r>
              <a:rPr lang="it-IT" sz="1600" i="1" spc="-5" dirty="0">
                <a:solidFill>
                  <a:srgbClr val="585858"/>
                </a:solidFill>
                <a:latin typeface="Arial"/>
                <a:cs typeface="Arial"/>
              </a:rPr>
              <a:t>Teorie biologiche</a:t>
            </a:r>
            <a:endParaRPr sz="1600" dirty="0">
              <a:latin typeface="Arial"/>
              <a:cs typeface="Arial"/>
            </a:endParaRPr>
          </a:p>
        </p:txBody>
      </p:sp>
      <p:sp>
        <p:nvSpPr>
          <p:cNvPr id="10" name="CasellaDiTesto 9">
            <a:extLst>
              <a:ext uri="{FF2B5EF4-FFF2-40B4-BE49-F238E27FC236}">
                <a16:creationId xmlns:a16="http://schemas.microsoft.com/office/drawing/2014/main" id="{EBFB4150-C298-8247-B42D-C24303F9B24F}"/>
              </a:ext>
            </a:extLst>
          </p:cNvPr>
          <p:cNvSpPr txBox="1"/>
          <p:nvPr/>
        </p:nvSpPr>
        <p:spPr>
          <a:xfrm>
            <a:off x="256743" y="1231095"/>
            <a:ext cx="8565439" cy="2862322"/>
          </a:xfrm>
          <a:prstGeom prst="rect">
            <a:avLst/>
          </a:prstGeom>
          <a:noFill/>
        </p:spPr>
        <p:txBody>
          <a:bodyPr wrap="square" rtlCol="0">
            <a:spAutoFit/>
          </a:bodyPr>
          <a:lstStyle/>
          <a:p>
            <a:pPr algn="just"/>
            <a:r>
              <a:rPr lang="it-IT" dirty="0"/>
              <a:t>Rivestono una grande importanza i danni associati al lobo frontale e temporale, poiché entrambe le strutture corticali e sottocorticali sono coinvolte nel normale funzionamento sessuale. Mentre le cortecce frontali e temporali sono coinvolte nella modulazione della pulsione, dell’iniziativa e dell’attivazione sessuale. Strutture sottocorticali come l’ippocampo, l’amigdala e l’ipotalamo sono, invece, implicate nella modulazione dei comportamenti sessuali e delle risposte genitali. Un danno cerebrale, quindi, potrebbe provocare ipersessualità e parafilia. Se c’è un malfunzionamento in entrambi i lobi temporali mediali destro e sinistro, un paziente può sviluppare la sindrome di Klüver-Bucy, che include i sintomi di docilità, cambiamenti nella dieta, iperoralità e sessualità alterata (Gavin &amp; Bent, 2010).</a:t>
            </a:r>
            <a:endParaRPr lang="it-IT" dirty="0">
              <a:effectLst/>
            </a:endParaRPr>
          </a:p>
        </p:txBody>
      </p:sp>
    </p:spTree>
    <p:extLst>
      <p:ext uri="{BB962C8B-B14F-4D97-AF65-F5344CB8AC3E}">
        <p14:creationId xmlns:p14="http://schemas.microsoft.com/office/powerpoint/2010/main" val="1635908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50305</TotalTime>
  <Words>2656</Words>
  <Application>Microsoft Macintosh PowerPoint</Application>
  <PresentationFormat>Presentazione su schermo (4:3)</PresentationFormat>
  <Paragraphs>167</Paragraphs>
  <Slides>21</Slides>
  <Notes>5</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21</vt:i4>
      </vt:variant>
    </vt:vector>
  </HeadingPairs>
  <TitlesOfParts>
    <vt:vector size="26" baseType="lpstr">
      <vt:lpstr>Arial</vt:lpstr>
      <vt:lpstr>Calibri</vt:lpstr>
      <vt:lpstr>Microsoft Sans Serif</vt:lpstr>
      <vt:lpstr>Wingdings</vt:lpstr>
      <vt:lpstr>Office Theme</vt:lpstr>
      <vt:lpstr>La Necrofilia</vt:lpstr>
      <vt:lpstr>Sommario</vt:lpstr>
      <vt:lpstr>Presentazione standard di PowerPoint</vt:lpstr>
      <vt:lpstr>Presentazione standard di PowerPoint</vt:lpstr>
      <vt:lpstr>La Necrofilia</vt:lpstr>
      <vt:lpstr>La Necrofilia</vt:lpstr>
      <vt:lpstr>Eziologia</vt:lpstr>
      <vt:lpstr>Eziologia</vt:lpstr>
      <vt:lpstr>Eziologia</vt:lpstr>
      <vt:lpstr>Eziologia</vt:lpstr>
      <vt:lpstr>Eziologia</vt:lpstr>
      <vt:lpstr>I Necrofili Romantici</vt:lpstr>
      <vt:lpstr>I Necrofili Romantici</vt:lpstr>
      <vt:lpstr>I Necrofili Romantici</vt:lpstr>
      <vt:lpstr>I Necrofili Romantici</vt:lpstr>
      <vt:lpstr>I Necrofili Romantici</vt:lpstr>
      <vt:lpstr>Lo strangolatore di Bottanuco</vt:lpstr>
      <vt:lpstr>Lo strangolatore di Bottanuco</vt:lpstr>
      <vt:lpstr>Lo strangolatore di Bottanuco</vt:lpstr>
      <vt:lpstr>Lo strangolatore di Bottanuco</vt:lpstr>
      <vt:lpstr>Grazie per l’attenzione.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 Università LUMSA</dc:title>
  <dc:creator>Ufficio Comunicazione e Stampa - Università LUMSA</dc:creator>
  <cp:lastModifiedBy>Utente di Microsoft Office</cp:lastModifiedBy>
  <cp:revision>28</cp:revision>
  <cp:lastPrinted>2023-11-10T19:25:01Z</cp:lastPrinted>
  <dcterms:created xsi:type="dcterms:W3CDTF">2023-11-04T08:50:43Z</dcterms:created>
  <dcterms:modified xsi:type="dcterms:W3CDTF">2024-12-06T10:58:13Z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2020-10-23T00:00:00Z</vt:filetime>
  </property>
  <property fmtid="{D5CDD505-2E9C-101B-9397-08002B2CF9AE}" pid="3" name="Creator">
    <vt:lpwstr>Microsoft® PowerPoint® 2010 - Versione di valutazione</vt:lpwstr>
  </property>
  <property fmtid="{D5CDD505-2E9C-101B-9397-08002B2CF9AE}" pid="4" name="LastSaved">
    <vt:filetime>2023-11-04T00:00:00Z</vt:filetime>
  </property>
</Properties>
</file>