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8" r:id="rId3"/>
    <p:sldId id="258" r:id="rId4"/>
    <p:sldId id="270" r:id="rId5"/>
    <p:sldId id="290" r:id="rId6"/>
    <p:sldId id="271" r:id="rId7"/>
    <p:sldId id="287" r:id="rId8"/>
    <p:sldId id="288" r:id="rId9"/>
    <p:sldId id="289" r:id="rId10"/>
    <p:sldId id="293" r:id="rId11"/>
    <p:sldId id="272" r:id="rId12"/>
    <p:sldId id="274" r:id="rId13"/>
    <p:sldId id="275" r:id="rId14"/>
    <p:sldId id="280" r:id="rId15"/>
    <p:sldId id="281" r:id="rId16"/>
    <p:sldId id="282" r:id="rId17"/>
    <p:sldId id="283" r:id="rId18"/>
    <p:sldId id="276" r:id="rId19"/>
    <p:sldId id="277" r:id="rId20"/>
    <p:sldId id="285" r:id="rId21"/>
    <p:sldId id="291" r:id="rId22"/>
    <p:sldId id="294" r:id="rId23"/>
    <p:sldId id="269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A22"/>
    <a:srgbClr val="007749"/>
    <a:srgbClr val="5A4898"/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6163" autoAdjust="0"/>
  </p:normalViewPr>
  <p:slideViewPr>
    <p:cSldViewPr snapToGrid="0">
      <p:cViewPr varScale="1">
        <p:scale>
          <a:sx n="110" d="100"/>
          <a:sy n="110" d="100"/>
        </p:scale>
        <p:origin x="139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0021A-6501-47FD-9DAD-F5D956CDC8F4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DCF52-9EEC-4CB6-9D56-477147C31C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681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C6951-9251-4052-B621-11DCE5941F2B}" type="datetimeFigureOut">
              <a:rPr lang="it-IT" smtClean="0"/>
              <a:t>11/11/2022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38393-68B8-4440-8EF2-C3FDEB5DBD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11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olo rettangolo 7"/>
          <p:cNvSpPr/>
          <p:nvPr userDrawn="1"/>
        </p:nvSpPr>
        <p:spPr>
          <a:xfrm rot="6236280">
            <a:off x="1978923" y="613677"/>
            <a:ext cx="8549007" cy="6905936"/>
          </a:xfrm>
          <a:prstGeom prst="rtTriangle">
            <a:avLst/>
          </a:prstGeom>
          <a:gradFill>
            <a:gsLst>
              <a:gs pos="3000">
                <a:srgbClr val="007749"/>
              </a:gs>
              <a:gs pos="100000">
                <a:schemeClr val="bg1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riangolo rettangolo 6"/>
          <p:cNvSpPr/>
          <p:nvPr userDrawn="1"/>
        </p:nvSpPr>
        <p:spPr>
          <a:xfrm rot="5400000">
            <a:off x="1007706" y="-1007707"/>
            <a:ext cx="8845420" cy="10860833"/>
          </a:xfrm>
          <a:prstGeom prst="rtTriangle">
            <a:avLst/>
          </a:prstGeom>
          <a:gradFill>
            <a:gsLst>
              <a:gs pos="23000">
                <a:srgbClr val="F15A22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42" y="5695549"/>
            <a:ext cx="4146398" cy="696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2099" y="1006959"/>
            <a:ext cx="5772150" cy="2506663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2099" y="3572270"/>
            <a:ext cx="6453324" cy="104410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6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e contenuto (50-5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5"/>
          </p:nvPr>
        </p:nvSpPr>
        <p:spPr>
          <a:xfrm>
            <a:off x="4572000" y="1303306"/>
            <a:ext cx="4302125" cy="4708397"/>
          </a:xfrm>
        </p:spPr>
        <p:txBody>
          <a:bodyPr>
            <a:no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25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269507" y="1303867"/>
            <a:ext cx="4039225" cy="4707466"/>
          </a:xfrm>
        </p:spPr>
        <p:txBody>
          <a:bodyPr numCol="1" spcCol="360000" anchor="t">
            <a:noAutofit/>
          </a:bodyPr>
          <a:lstStyle>
            <a:lvl1pPr>
              <a:lnSpc>
                <a:spcPct val="125000"/>
              </a:lnSpc>
              <a:defRPr sz="1600"/>
            </a:lvl1pPr>
          </a:lstStyle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 err="1"/>
              <a:t>Lorem</a:t>
            </a:r>
            <a:r>
              <a:rPr lang="it-IT" sz="1600" dirty="0"/>
              <a:t> </a:t>
            </a:r>
            <a:r>
              <a:rPr lang="it-IT" sz="1600" dirty="0" err="1"/>
              <a:t>ipsum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</a:t>
            </a:r>
            <a:r>
              <a:rPr lang="it-IT" sz="1600" dirty="0" err="1"/>
              <a:t>sit</a:t>
            </a:r>
            <a:r>
              <a:rPr lang="it-IT" sz="1600" dirty="0"/>
              <a:t> </a:t>
            </a:r>
            <a:r>
              <a:rPr lang="it-IT" sz="1600" dirty="0" err="1"/>
              <a:t>amet</a:t>
            </a:r>
            <a:r>
              <a:rPr lang="it-IT" sz="1600" dirty="0"/>
              <a:t>, </a:t>
            </a:r>
            <a:r>
              <a:rPr lang="it-IT" sz="1600" dirty="0" err="1"/>
              <a:t>consectetur</a:t>
            </a:r>
            <a:r>
              <a:rPr lang="it-IT" sz="1600" dirty="0"/>
              <a:t> </a:t>
            </a:r>
            <a:r>
              <a:rPr lang="it-IT" sz="1600" dirty="0" err="1"/>
              <a:t>adipiscing</a:t>
            </a:r>
            <a:r>
              <a:rPr lang="it-IT" sz="1600" dirty="0"/>
              <a:t> </a:t>
            </a:r>
            <a:r>
              <a:rPr lang="it-IT" sz="1600" dirty="0" err="1"/>
              <a:t>elit</a:t>
            </a:r>
            <a:r>
              <a:rPr lang="it-IT" sz="1600" dirty="0"/>
              <a:t>, </a:t>
            </a:r>
            <a:r>
              <a:rPr lang="it-IT" sz="1600" dirty="0" err="1"/>
              <a:t>sed</a:t>
            </a:r>
            <a:r>
              <a:rPr lang="it-IT" sz="1600" dirty="0"/>
              <a:t> do </a:t>
            </a:r>
            <a:r>
              <a:rPr lang="it-IT" sz="1600" dirty="0" err="1"/>
              <a:t>eiusmod</a:t>
            </a:r>
            <a:r>
              <a:rPr lang="it-IT" sz="1600" dirty="0"/>
              <a:t> </a:t>
            </a:r>
            <a:r>
              <a:rPr lang="it-IT" sz="1600" dirty="0" err="1"/>
              <a:t>tempor</a:t>
            </a:r>
            <a:r>
              <a:rPr lang="it-IT" sz="1600" dirty="0"/>
              <a:t> </a:t>
            </a:r>
            <a:r>
              <a:rPr lang="it-IT" sz="1600" dirty="0" err="1"/>
              <a:t>incididunt</a:t>
            </a:r>
            <a:r>
              <a:rPr lang="it-IT" sz="1600" dirty="0"/>
              <a:t> ut </a:t>
            </a:r>
            <a:r>
              <a:rPr lang="it-IT" sz="1600" dirty="0" err="1"/>
              <a:t>labore</a:t>
            </a:r>
            <a:r>
              <a:rPr lang="it-IT" sz="1600" dirty="0"/>
              <a:t> et dolore magna </a:t>
            </a:r>
            <a:r>
              <a:rPr lang="it-IT" sz="1600" dirty="0" err="1"/>
              <a:t>aliqua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/>
              <a:t>Ut </a:t>
            </a:r>
            <a:r>
              <a:rPr lang="it-IT" sz="1600" dirty="0" err="1"/>
              <a:t>enim</a:t>
            </a:r>
            <a:r>
              <a:rPr lang="it-IT" sz="1600" dirty="0"/>
              <a:t> ad </a:t>
            </a:r>
            <a:r>
              <a:rPr lang="it-IT" sz="1600" dirty="0" err="1"/>
              <a:t>minim</a:t>
            </a:r>
            <a:r>
              <a:rPr lang="it-IT" sz="1600" dirty="0"/>
              <a:t> </a:t>
            </a:r>
            <a:r>
              <a:rPr lang="it-IT" sz="1600" dirty="0" err="1"/>
              <a:t>veniam</a:t>
            </a:r>
            <a:r>
              <a:rPr lang="it-IT" sz="1600" dirty="0"/>
              <a:t>, </a:t>
            </a:r>
            <a:r>
              <a:rPr lang="it-IT" sz="1600" dirty="0" err="1"/>
              <a:t>quis</a:t>
            </a:r>
            <a:r>
              <a:rPr lang="it-IT" sz="1600" dirty="0"/>
              <a:t> </a:t>
            </a:r>
            <a:r>
              <a:rPr lang="it-IT" sz="1600" dirty="0" err="1"/>
              <a:t>nostrud</a:t>
            </a:r>
            <a:r>
              <a:rPr lang="it-IT" sz="1600" dirty="0"/>
              <a:t> </a:t>
            </a:r>
            <a:r>
              <a:rPr lang="it-IT" sz="1600" dirty="0" err="1"/>
              <a:t>exercitation</a:t>
            </a:r>
            <a:r>
              <a:rPr lang="it-IT" sz="1600" dirty="0"/>
              <a:t> </a:t>
            </a:r>
            <a:r>
              <a:rPr lang="it-IT" sz="1600" dirty="0" err="1"/>
              <a:t>ullamco</a:t>
            </a:r>
            <a:r>
              <a:rPr lang="it-IT" sz="1600" dirty="0"/>
              <a:t> </a:t>
            </a:r>
            <a:r>
              <a:rPr lang="it-IT" sz="1600" dirty="0" err="1"/>
              <a:t>laboris</a:t>
            </a:r>
            <a:r>
              <a:rPr lang="it-IT" sz="1600" dirty="0"/>
              <a:t> </a:t>
            </a:r>
            <a:r>
              <a:rPr lang="it-IT" sz="1600" dirty="0" err="1"/>
              <a:t>nisi</a:t>
            </a:r>
            <a:r>
              <a:rPr lang="it-IT" sz="1600" dirty="0"/>
              <a:t> ut </a:t>
            </a:r>
            <a:r>
              <a:rPr lang="it-IT" sz="1600" dirty="0" err="1"/>
              <a:t>aliquip</a:t>
            </a:r>
            <a:r>
              <a:rPr lang="it-IT" sz="1600" dirty="0"/>
              <a:t> ex ea </a:t>
            </a:r>
            <a:r>
              <a:rPr lang="it-IT" sz="1600" dirty="0" err="1"/>
              <a:t>commodo</a:t>
            </a:r>
            <a:r>
              <a:rPr lang="it-IT" sz="1600" dirty="0"/>
              <a:t> </a:t>
            </a:r>
            <a:r>
              <a:rPr lang="it-IT" sz="1600" dirty="0" err="1"/>
              <a:t>consequat</a:t>
            </a:r>
            <a:r>
              <a:rPr lang="it-IT" sz="1600" dirty="0"/>
              <a:t>. </a:t>
            </a:r>
            <a:r>
              <a:rPr lang="it-IT" sz="1600" dirty="0" err="1"/>
              <a:t>Duis</a:t>
            </a:r>
            <a:r>
              <a:rPr lang="it-IT" sz="1600" dirty="0"/>
              <a:t> </a:t>
            </a:r>
            <a:r>
              <a:rPr lang="it-IT" sz="1600" dirty="0" err="1"/>
              <a:t>aute</a:t>
            </a:r>
            <a:r>
              <a:rPr lang="it-IT" sz="1600" dirty="0"/>
              <a:t> </a:t>
            </a:r>
            <a:r>
              <a:rPr lang="it-IT" sz="1600" dirty="0" err="1"/>
              <a:t>irure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in </a:t>
            </a:r>
            <a:r>
              <a:rPr lang="it-IT" sz="1600" dirty="0" err="1"/>
              <a:t>reprehenderit</a:t>
            </a:r>
            <a:r>
              <a:rPr lang="it-IT" sz="1600" dirty="0"/>
              <a:t> in </a:t>
            </a:r>
            <a:r>
              <a:rPr lang="it-IT" sz="1600" dirty="0" err="1"/>
              <a:t>voluptate</a:t>
            </a:r>
            <a:r>
              <a:rPr lang="it-IT" sz="1600" dirty="0"/>
              <a:t> </a:t>
            </a:r>
            <a:r>
              <a:rPr lang="it-IT" sz="1600" dirty="0" err="1"/>
              <a:t>velit</a:t>
            </a:r>
            <a:r>
              <a:rPr lang="it-IT" sz="1600" dirty="0"/>
              <a:t> esse </a:t>
            </a:r>
            <a:r>
              <a:rPr lang="it-IT" sz="1600" dirty="0" err="1"/>
              <a:t>cillum</a:t>
            </a:r>
            <a:r>
              <a:rPr lang="it-IT" sz="1600" dirty="0"/>
              <a:t> dolore </a:t>
            </a:r>
            <a:r>
              <a:rPr lang="it-IT" sz="1600" dirty="0" err="1"/>
              <a:t>eu</a:t>
            </a:r>
            <a:r>
              <a:rPr lang="it-IT" sz="1600" dirty="0"/>
              <a:t> </a:t>
            </a:r>
            <a:r>
              <a:rPr lang="it-IT" sz="1600" dirty="0" err="1"/>
              <a:t>fugiat</a:t>
            </a:r>
            <a:r>
              <a:rPr lang="it-IT" sz="1600" dirty="0"/>
              <a:t> nulla </a:t>
            </a:r>
            <a:r>
              <a:rPr lang="it-IT" sz="1600" dirty="0" err="1"/>
              <a:t>pariatur</a:t>
            </a:r>
            <a:r>
              <a:rPr lang="it-IT" sz="1600" dirty="0"/>
              <a:t>. </a:t>
            </a:r>
            <a:r>
              <a:rPr lang="it-IT" sz="1600" dirty="0" err="1"/>
              <a:t>Excepteur</a:t>
            </a:r>
            <a:r>
              <a:rPr lang="it-IT" sz="1600" dirty="0"/>
              <a:t> </a:t>
            </a:r>
            <a:r>
              <a:rPr lang="it-IT" sz="1600" dirty="0" err="1"/>
              <a:t>sint</a:t>
            </a:r>
            <a:r>
              <a:rPr lang="it-IT" sz="1600" dirty="0"/>
              <a:t> </a:t>
            </a:r>
            <a:r>
              <a:rPr lang="it-IT" sz="1600" dirty="0" err="1"/>
              <a:t>occaecat</a:t>
            </a:r>
            <a:r>
              <a:rPr lang="it-IT" sz="1600" dirty="0"/>
              <a:t> </a:t>
            </a:r>
            <a:r>
              <a:rPr lang="it-IT" sz="1600" dirty="0" err="1"/>
              <a:t>cupidatat</a:t>
            </a:r>
            <a:r>
              <a:rPr lang="it-IT" sz="1600" dirty="0"/>
              <a:t> non </a:t>
            </a:r>
            <a:r>
              <a:rPr lang="it-IT" sz="1600" dirty="0" err="1"/>
              <a:t>proident</a:t>
            </a:r>
            <a:r>
              <a:rPr lang="it-IT" sz="1600" dirty="0"/>
              <a:t>, </a:t>
            </a:r>
            <a:r>
              <a:rPr lang="it-IT" sz="1600" dirty="0" err="1"/>
              <a:t>sunt</a:t>
            </a:r>
            <a:r>
              <a:rPr lang="it-IT" sz="1600" dirty="0"/>
              <a:t> in culpa qui officia </a:t>
            </a:r>
            <a:r>
              <a:rPr lang="it-IT" sz="1600" dirty="0" err="1"/>
              <a:t>deserunt</a:t>
            </a:r>
            <a:r>
              <a:rPr lang="it-IT" sz="1600" dirty="0"/>
              <a:t> </a:t>
            </a:r>
            <a:r>
              <a:rPr lang="it-IT" sz="1600" dirty="0" err="1"/>
              <a:t>mollit</a:t>
            </a:r>
            <a:r>
              <a:rPr lang="it-IT" sz="1600" dirty="0"/>
              <a:t> </a:t>
            </a:r>
            <a:r>
              <a:rPr lang="it-IT" sz="1600" dirty="0" err="1"/>
              <a:t>anim</a:t>
            </a:r>
            <a:r>
              <a:rPr lang="it-IT" sz="1600" dirty="0"/>
              <a:t> id est </a:t>
            </a:r>
            <a:r>
              <a:rPr lang="it-IT" sz="1600" dirty="0" err="1"/>
              <a:t>laborum</a:t>
            </a:r>
            <a:r>
              <a:rPr lang="it-IT" sz="1600" dirty="0"/>
              <a:t>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5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  <p:sp>
        <p:nvSpPr>
          <p:cNvPr id="22" name="CasellaDiTesto 21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26" name="Connettore diritto 25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76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e contenuto (70-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5"/>
          </p:nvPr>
        </p:nvSpPr>
        <p:spPr>
          <a:xfrm>
            <a:off x="5630863" y="1303868"/>
            <a:ext cx="3243262" cy="4715932"/>
          </a:xfrm>
        </p:spPr>
        <p:txBody>
          <a:bodyPr>
            <a:no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5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269507" y="1304406"/>
            <a:ext cx="5159141" cy="4715380"/>
          </a:xfrm>
        </p:spPr>
        <p:txBody>
          <a:bodyPr numCol="1" spcCol="360000" anchor="t">
            <a:noAutofit/>
          </a:bodyPr>
          <a:lstStyle>
            <a:lvl1pPr>
              <a:lnSpc>
                <a:spcPct val="125000"/>
              </a:lnSpc>
              <a:defRPr sz="1600"/>
            </a:lvl1pPr>
          </a:lstStyle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 err="1"/>
              <a:t>Lorem</a:t>
            </a:r>
            <a:r>
              <a:rPr lang="it-IT" sz="1600" dirty="0"/>
              <a:t> </a:t>
            </a:r>
            <a:r>
              <a:rPr lang="it-IT" sz="1600" dirty="0" err="1"/>
              <a:t>ipsum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</a:t>
            </a:r>
            <a:r>
              <a:rPr lang="it-IT" sz="1600" dirty="0" err="1"/>
              <a:t>sit</a:t>
            </a:r>
            <a:r>
              <a:rPr lang="it-IT" sz="1600" dirty="0"/>
              <a:t> </a:t>
            </a:r>
            <a:r>
              <a:rPr lang="it-IT" sz="1600" dirty="0" err="1"/>
              <a:t>amet</a:t>
            </a:r>
            <a:r>
              <a:rPr lang="it-IT" sz="1600" dirty="0"/>
              <a:t>, </a:t>
            </a:r>
            <a:r>
              <a:rPr lang="it-IT" sz="1600" dirty="0" err="1"/>
              <a:t>consectetur</a:t>
            </a:r>
            <a:r>
              <a:rPr lang="it-IT" sz="1600" dirty="0"/>
              <a:t> </a:t>
            </a:r>
            <a:r>
              <a:rPr lang="it-IT" sz="1600" dirty="0" err="1"/>
              <a:t>adipiscing</a:t>
            </a:r>
            <a:r>
              <a:rPr lang="it-IT" sz="1600" dirty="0"/>
              <a:t> </a:t>
            </a:r>
            <a:r>
              <a:rPr lang="it-IT" sz="1600" dirty="0" err="1"/>
              <a:t>elit</a:t>
            </a:r>
            <a:r>
              <a:rPr lang="it-IT" sz="1600" dirty="0"/>
              <a:t>, </a:t>
            </a:r>
            <a:r>
              <a:rPr lang="it-IT" sz="1600" dirty="0" err="1"/>
              <a:t>sed</a:t>
            </a:r>
            <a:r>
              <a:rPr lang="it-IT" sz="1600" dirty="0"/>
              <a:t> do </a:t>
            </a:r>
            <a:r>
              <a:rPr lang="it-IT" sz="1600" dirty="0" err="1"/>
              <a:t>eiusmod</a:t>
            </a:r>
            <a:r>
              <a:rPr lang="it-IT" sz="1600" dirty="0"/>
              <a:t> </a:t>
            </a:r>
            <a:r>
              <a:rPr lang="it-IT" sz="1600" dirty="0" err="1"/>
              <a:t>tempor</a:t>
            </a:r>
            <a:r>
              <a:rPr lang="it-IT" sz="1600" dirty="0"/>
              <a:t> </a:t>
            </a:r>
            <a:r>
              <a:rPr lang="it-IT" sz="1600" dirty="0" err="1"/>
              <a:t>incididunt</a:t>
            </a:r>
            <a:r>
              <a:rPr lang="it-IT" sz="1600" dirty="0"/>
              <a:t> ut </a:t>
            </a:r>
            <a:r>
              <a:rPr lang="it-IT" sz="1600" dirty="0" err="1"/>
              <a:t>labore</a:t>
            </a:r>
            <a:r>
              <a:rPr lang="it-IT" sz="1600" dirty="0"/>
              <a:t> et dolore magna </a:t>
            </a:r>
            <a:r>
              <a:rPr lang="it-IT" sz="1600" dirty="0" err="1"/>
              <a:t>aliqua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/>
              <a:t>Ut </a:t>
            </a:r>
            <a:r>
              <a:rPr lang="it-IT" sz="1600" dirty="0" err="1"/>
              <a:t>enim</a:t>
            </a:r>
            <a:r>
              <a:rPr lang="it-IT" sz="1600" dirty="0"/>
              <a:t> ad </a:t>
            </a:r>
            <a:r>
              <a:rPr lang="it-IT" sz="1600" dirty="0" err="1"/>
              <a:t>minim</a:t>
            </a:r>
            <a:r>
              <a:rPr lang="it-IT" sz="1600" dirty="0"/>
              <a:t> </a:t>
            </a:r>
            <a:r>
              <a:rPr lang="it-IT" sz="1600" dirty="0" err="1"/>
              <a:t>veniam</a:t>
            </a:r>
            <a:r>
              <a:rPr lang="it-IT" sz="1600" dirty="0"/>
              <a:t>, </a:t>
            </a:r>
            <a:r>
              <a:rPr lang="it-IT" sz="1600" dirty="0" err="1"/>
              <a:t>quis</a:t>
            </a:r>
            <a:r>
              <a:rPr lang="it-IT" sz="1600" dirty="0"/>
              <a:t> </a:t>
            </a:r>
            <a:r>
              <a:rPr lang="it-IT" sz="1600" dirty="0" err="1"/>
              <a:t>nostrud</a:t>
            </a:r>
            <a:r>
              <a:rPr lang="it-IT" sz="1600" dirty="0"/>
              <a:t> </a:t>
            </a:r>
            <a:r>
              <a:rPr lang="it-IT" sz="1600" dirty="0" err="1"/>
              <a:t>exercitation</a:t>
            </a:r>
            <a:r>
              <a:rPr lang="it-IT" sz="1600" dirty="0"/>
              <a:t> </a:t>
            </a:r>
            <a:r>
              <a:rPr lang="it-IT" sz="1600" dirty="0" err="1"/>
              <a:t>ullamco</a:t>
            </a:r>
            <a:r>
              <a:rPr lang="it-IT" sz="1600" dirty="0"/>
              <a:t> </a:t>
            </a:r>
            <a:r>
              <a:rPr lang="it-IT" sz="1600" dirty="0" err="1"/>
              <a:t>laboris</a:t>
            </a:r>
            <a:r>
              <a:rPr lang="it-IT" sz="1600" dirty="0"/>
              <a:t> </a:t>
            </a:r>
            <a:r>
              <a:rPr lang="it-IT" sz="1600" dirty="0" err="1"/>
              <a:t>nisi</a:t>
            </a:r>
            <a:r>
              <a:rPr lang="it-IT" sz="1600" dirty="0"/>
              <a:t> ut </a:t>
            </a:r>
            <a:r>
              <a:rPr lang="it-IT" sz="1600" dirty="0" err="1"/>
              <a:t>aliquip</a:t>
            </a:r>
            <a:r>
              <a:rPr lang="it-IT" sz="1600" dirty="0"/>
              <a:t> ex ea </a:t>
            </a:r>
            <a:r>
              <a:rPr lang="it-IT" sz="1600" dirty="0" err="1"/>
              <a:t>commodo</a:t>
            </a:r>
            <a:r>
              <a:rPr lang="it-IT" sz="1600" dirty="0"/>
              <a:t> </a:t>
            </a:r>
            <a:r>
              <a:rPr lang="it-IT" sz="1600" dirty="0" err="1"/>
              <a:t>consequat</a:t>
            </a:r>
            <a:r>
              <a:rPr lang="it-IT" sz="1600" dirty="0"/>
              <a:t>. </a:t>
            </a:r>
            <a:r>
              <a:rPr lang="it-IT" sz="1600" dirty="0" err="1"/>
              <a:t>Duis</a:t>
            </a:r>
            <a:r>
              <a:rPr lang="it-IT" sz="1600" dirty="0"/>
              <a:t> </a:t>
            </a:r>
            <a:r>
              <a:rPr lang="it-IT" sz="1600" dirty="0" err="1"/>
              <a:t>aute</a:t>
            </a:r>
            <a:r>
              <a:rPr lang="it-IT" sz="1600" dirty="0"/>
              <a:t> </a:t>
            </a:r>
            <a:r>
              <a:rPr lang="it-IT" sz="1600" dirty="0" err="1"/>
              <a:t>irure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in </a:t>
            </a:r>
            <a:r>
              <a:rPr lang="it-IT" sz="1600" dirty="0" err="1"/>
              <a:t>reprehenderit</a:t>
            </a:r>
            <a:r>
              <a:rPr lang="it-IT" sz="1600" dirty="0"/>
              <a:t> in </a:t>
            </a:r>
            <a:r>
              <a:rPr lang="it-IT" sz="1600" dirty="0" err="1"/>
              <a:t>voluptate</a:t>
            </a:r>
            <a:r>
              <a:rPr lang="it-IT" sz="1600" dirty="0"/>
              <a:t> </a:t>
            </a:r>
            <a:r>
              <a:rPr lang="it-IT" sz="1600" dirty="0" err="1"/>
              <a:t>velit</a:t>
            </a:r>
            <a:r>
              <a:rPr lang="it-IT" sz="1600" dirty="0"/>
              <a:t> esse </a:t>
            </a:r>
            <a:r>
              <a:rPr lang="it-IT" sz="1600" dirty="0" err="1"/>
              <a:t>cillum</a:t>
            </a:r>
            <a:r>
              <a:rPr lang="it-IT" sz="1600" dirty="0"/>
              <a:t> dolore </a:t>
            </a:r>
            <a:r>
              <a:rPr lang="it-IT" sz="1600" dirty="0" err="1"/>
              <a:t>eu</a:t>
            </a:r>
            <a:r>
              <a:rPr lang="it-IT" sz="1600" dirty="0"/>
              <a:t> </a:t>
            </a:r>
            <a:r>
              <a:rPr lang="it-IT" sz="1600" dirty="0" err="1"/>
              <a:t>fugiat</a:t>
            </a:r>
            <a:r>
              <a:rPr lang="it-IT" sz="1600" dirty="0"/>
              <a:t> nulla </a:t>
            </a:r>
            <a:r>
              <a:rPr lang="it-IT" sz="1600" dirty="0" err="1"/>
              <a:t>pariatur</a:t>
            </a:r>
            <a:r>
              <a:rPr lang="it-IT" sz="1600" dirty="0"/>
              <a:t>. </a:t>
            </a:r>
            <a:r>
              <a:rPr lang="it-IT" sz="1600" dirty="0" err="1"/>
              <a:t>Excepteur</a:t>
            </a:r>
            <a:r>
              <a:rPr lang="it-IT" sz="1600" dirty="0"/>
              <a:t> </a:t>
            </a:r>
            <a:r>
              <a:rPr lang="it-IT" sz="1600" dirty="0" err="1"/>
              <a:t>sint</a:t>
            </a:r>
            <a:r>
              <a:rPr lang="it-IT" sz="1600" dirty="0"/>
              <a:t> </a:t>
            </a:r>
            <a:r>
              <a:rPr lang="it-IT" sz="1600" dirty="0" err="1"/>
              <a:t>occaecat</a:t>
            </a:r>
            <a:r>
              <a:rPr lang="it-IT" sz="1600" dirty="0"/>
              <a:t> </a:t>
            </a:r>
            <a:r>
              <a:rPr lang="it-IT" sz="1600" dirty="0" err="1"/>
              <a:t>cupidatat</a:t>
            </a:r>
            <a:r>
              <a:rPr lang="it-IT" sz="1600" dirty="0"/>
              <a:t> non </a:t>
            </a:r>
            <a:r>
              <a:rPr lang="it-IT" sz="1600" dirty="0" err="1"/>
              <a:t>proident</a:t>
            </a:r>
            <a:r>
              <a:rPr lang="it-IT" sz="1600" dirty="0"/>
              <a:t>, </a:t>
            </a:r>
            <a:r>
              <a:rPr lang="it-IT" sz="1600" dirty="0" err="1"/>
              <a:t>sunt</a:t>
            </a:r>
            <a:r>
              <a:rPr lang="it-IT" sz="1600" dirty="0"/>
              <a:t> in culpa qui officia </a:t>
            </a:r>
            <a:r>
              <a:rPr lang="it-IT" sz="1600" dirty="0" err="1"/>
              <a:t>deserunt</a:t>
            </a:r>
            <a:r>
              <a:rPr lang="it-IT" sz="1600" dirty="0"/>
              <a:t> </a:t>
            </a:r>
            <a:r>
              <a:rPr lang="it-IT" sz="1600" dirty="0" err="1"/>
              <a:t>mollit</a:t>
            </a:r>
            <a:r>
              <a:rPr lang="it-IT" sz="1600" dirty="0"/>
              <a:t> </a:t>
            </a:r>
            <a:r>
              <a:rPr lang="it-IT" sz="1600" dirty="0" err="1"/>
              <a:t>anim</a:t>
            </a:r>
            <a:r>
              <a:rPr lang="it-IT" sz="1600" dirty="0"/>
              <a:t> id est </a:t>
            </a:r>
            <a:r>
              <a:rPr lang="it-IT" sz="1600" dirty="0" err="1"/>
              <a:t>laborum</a:t>
            </a:r>
            <a:r>
              <a:rPr lang="it-IT" sz="1600" dirty="0"/>
              <a:t>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5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  <p:sp>
        <p:nvSpPr>
          <p:cNvPr id="22" name="CasellaDiTesto 21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26" name="Connettore diritto 25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399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>
          <a:xfrm>
            <a:off x="269875" y="1295399"/>
            <a:ext cx="8604250" cy="4732867"/>
          </a:xfrm>
        </p:spPr>
        <p:txBody>
          <a:bodyPr>
            <a:no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4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  <p:sp>
        <p:nvSpPr>
          <p:cNvPr id="16" name="CasellaDiTesto 15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22" name="Connettore diritto 21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07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 userDrawn="1"/>
        </p:nvSpPr>
        <p:spPr>
          <a:xfrm rot="6236280">
            <a:off x="1978923" y="613677"/>
            <a:ext cx="8549007" cy="6905936"/>
          </a:xfrm>
          <a:prstGeom prst="rtTriangle">
            <a:avLst/>
          </a:prstGeom>
          <a:gradFill>
            <a:gsLst>
              <a:gs pos="3000">
                <a:srgbClr val="007749"/>
              </a:gs>
              <a:gs pos="100000">
                <a:schemeClr val="bg1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riangolo rettangolo 9"/>
          <p:cNvSpPr/>
          <p:nvPr userDrawn="1"/>
        </p:nvSpPr>
        <p:spPr>
          <a:xfrm rot="5400000">
            <a:off x="1007706" y="-1007707"/>
            <a:ext cx="8845420" cy="10860833"/>
          </a:xfrm>
          <a:prstGeom prst="rtTriangle">
            <a:avLst/>
          </a:prstGeom>
          <a:gradFill>
            <a:gsLst>
              <a:gs pos="23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5993" y="1003300"/>
            <a:ext cx="5772150" cy="2506663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0077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Prof.ssa</a:t>
            </a:r>
            <a:br>
              <a:rPr lang="it-IT" dirty="0"/>
            </a:br>
            <a:r>
              <a:rPr lang="it-IT" dirty="0"/>
              <a:t>Nome</a:t>
            </a:r>
            <a:br>
              <a:rPr lang="it-IT" dirty="0"/>
            </a:br>
            <a:r>
              <a:rPr lang="it-IT" dirty="0"/>
              <a:t>Cognome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5993" y="3591396"/>
            <a:ext cx="5773874" cy="173719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15A22"/>
              </a:buClr>
              <a:buSzTx/>
              <a:buFont typeface="Wingdings" panose="05000000000000000000" pitchFamily="2" charset="2"/>
              <a:buNone/>
              <a:tabLst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Ricevimento:</a:t>
            </a:r>
          </a:p>
          <a:p>
            <a:r>
              <a:rPr lang="it-IT" dirty="0"/>
              <a:t>Piazza delle Vaschette, 101</a:t>
            </a:r>
          </a:p>
          <a:p>
            <a:r>
              <a:rPr lang="it-IT" dirty="0"/>
              <a:t>Secondo piano, studio X</a:t>
            </a:r>
          </a:p>
          <a:p>
            <a:r>
              <a:rPr lang="it-IT" dirty="0"/>
              <a:t>Mercoledì 16.00 - 18.00</a:t>
            </a:r>
          </a:p>
          <a:p>
            <a:r>
              <a:rPr lang="it-IT" dirty="0"/>
              <a:t>nome.cognome@lumsa.it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42" y="5695549"/>
            <a:ext cx="4146398" cy="69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contenuto 2"/>
          <p:cNvSpPr>
            <a:spLocks noGrp="1"/>
          </p:cNvSpPr>
          <p:nvPr>
            <p:ph idx="1" hasCustomPrompt="1"/>
          </p:nvPr>
        </p:nvSpPr>
        <p:spPr>
          <a:xfrm>
            <a:off x="269507" y="1283829"/>
            <a:ext cx="8604986" cy="4752903"/>
          </a:xfrm>
        </p:spPr>
        <p:txBody>
          <a:bodyPr numCol="2" spcCol="360000" anchor="t">
            <a:noAutofit/>
          </a:bodyPr>
          <a:lstStyle>
            <a:lvl1pPr>
              <a:lnSpc>
                <a:spcPct val="125000"/>
              </a:lnSpc>
              <a:defRPr sz="1600"/>
            </a:lvl1pPr>
          </a:lstStyle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 err="1"/>
              <a:t>Lorem</a:t>
            </a:r>
            <a:r>
              <a:rPr lang="it-IT" sz="1600" dirty="0"/>
              <a:t> </a:t>
            </a:r>
            <a:r>
              <a:rPr lang="it-IT" sz="1600" dirty="0" err="1"/>
              <a:t>ipsum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</a:t>
            </a:r>
            <a:r>
              <a:rPr lang="it-IT" sz="1600" dirty="0" err="1"/>
              <a:t>sit</a:t>
            </a:r>
            <a:r>
              <a:rPr lang="it-IT" sz="1600" dirty="0"/>
              <a:t> </a:t>
            </a:r>
            <a:r>
              <a:rPr lang="it-IT" sz="1600" dirty="0" err="1"/>
              <a:t>amet</a:t>
            </a:r>
            <a:r>
              <a:rPr lang="it-IT" sz="1600" dirty="0"/>
              <a:t>, </a:t>
            </a:r>
            <a:r>
              <a:rPr lang="it-IT" sz="1600" dirty="0" err="1"/>
              <a:t>consectetur</a:t>
            </a:r>
            <a:r>
              <a:rPr lang="it-IT" sz="1600" dirty="0"/>
              <a:t> </a:t>
            </a:r>
            <a:r>
              <a:rPr lang="it-IT" sz="1600" dirty="0" err="1"/>
              <a:t>adipiscing</a:t>
            </a:r>
            <a:r>
              <a:rPr lang="it-IT" sz="1600" dirty="0"/>
              <a:t> </a:t>
            </a:r>
            <a:r>
              <a:rPr lang="it-IT" sz="1600" dirty="0" err="1"/>
              <a:t>elit</a:t>
            </a:r>
            <a:r>
              <a:rPr lang="it-IT" sz="1600" dirty="0"/>
              <a:t>, </a:t>
            </a:r>
            <a:r>
              <a:rPr lang="it-IT" sz="1600" dirty="0" err="1"/>
              <a:t>sed</a:t>
            </a:r>
            <a:r>
              <a:rPr lang="it-IT" sz="1600" dirty="0"/>
              <a:t> do </a:t>
            </a:r>
            <a:r>
              <a:rPr lang="it-IT" sz="1600" dirty="0" err="1"/>
              <a:t>eiusmod</a:t>
            </a:r>
            <a:r>
              <a:rPr lang="it-IT" sz="1600" dirty="0"/>
              <a:t> </a:t>
            </a:r>
            <a:r>
              <a:rPr lang="it-IT" sz="1600" dirty="0" err="1"/>
              <a:t>tempor</a:t>
            </a:r>
            <a:r>
              <a:rPr lang="it-IT" sz="1600" dirty="0"/>
              <a:t> </a:t>
            </a:r>
            <a:r>
              <a:rPr lang="it-IT" sz="1600" dirty="0" err="1"/>
              <a:t>incididunt</a:t>
            </a:r>
            <a:r>
              <a:rPr lang="it-IT" sz="1600" dirty="0"/>
              <a:t> ut </a:t>
            </a:r>
            <a:r>
              <a:rPr lang="it-IT" sz="1600" dirty="0" err="1"/>
              <a:t>labore</a:t>
            </a:r>
            <a:r>
              <a:rPr lang="it-IT" sz="1600" dirty="0"/>
              <a:t> et dolore magna </a:t>
            </a:r>
            <a:r>
              <a:rPr lang="it-IT" sz="1600" dirty="0" err="1"/>
              <a:t>aliqua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/>
              <a:t>Ut </a:t>
            </a:r>
            <a:r>
              <a:rPr lang="it-IT" sz="1600" dirty="0" err="1"/>
              <a:t>enim</a:t>
            </a:r>
            <a:r>
              <a:rPr lang="it-IT" sz="1600" dirty="0"/>
              <a:t> ad </a:t>
            </a:r>
            <a:r>
              <a:rPr lang="it-IT" sz="1600" dirty="0" err="1"/>
              <a:t>minim</a:t>
            </a:r>
            <a:r>
              <a:rPr lang="it-IT" sz="1600" dirty="0"/>
              <a:t> </a:t>
            </a:r>
            <a:r>
              <a:rPr lang="it-IT" sz="1600" dirty="0" err="1"/>
              <a:t>veniam</a:t>
            </a:r>
            <a:r>
              <a:rPr lang="it-IT" sz="1600" dirty="0"/>
              <a:t>, </a:t>
            </a:r>
            <a:r>
              <a:rPr lang="it-IT" sz="1600" dirty="0" err="1"/>
              <a:t>quis</a:t>
            </a:r>
            <a:r>
              <a:rPr lang="it-IT" sz="1600" dirty="0"/>
              <a:t> </a:t>
            </a:r>
            <a:r>
              <a:rPr lang="it-IT" sz="1600" dirty="0" err="1"/>
              <a:t>nostrud</a:t>
            </a:r>
            <a:r>
              <a:rPr lang="it-IT" sz="1600" dirty="0"/>
              <a:t> </a:t>
            </a:r>
            <a:r>
              <a:rPr lang="it-IT" sz="1600" dirty="0" err="1"/>
              <a:t>exercitation</a:t>
            </a:r>
            <a:r>
              <a:rPr lang="it-IT" sz="1600" dirty="0"/>
              <a:t> </a:t>
            </a:r>
            <a:r>
              <a:rPr lang="it-IT" sz="1600" dirty="0" err="1"/>
              <a:t>ullamco</a:t>
            </a:r>
            <a:r>
              <a:rPr lang="it-IT" sz="1600" dirty="0"/>
              <a:t> </a:t>
            </a:r>
            <a:r>
              <a:rPr lang="it-IT" sz="1600" dirty="0" err="1"/>
              <a:t>laboris</a:t>
            </a:r>
            <a:r>
              <a:rPr lang="it-IT" sz="1600" dirty="0"/>
              <a:t> </a:t>
            </a:r>
            <a:r>
              <a:rPr lang="it-IT" sz="1600" dirty="0" err="1"/>
              <a:t>nisi</a:t>
            </a:r>
            <a:r>
              <a:rPr lang="it-IT" sz="1600" dirty="0"/>
              <a:t> ut </a:t>
            </a:r>
            <a:r>
              <a:rPr lang="it-IT" sz="1600" dirty="0" err="1"/>
              <a:t>aliquip</a:t>
            </a:r>
            <a:r>
              <a:rPr lang="it-IT" sz="1600" dirty="0"/>
              <a:t> ex ea </a:t>
            </a:r>
            <a:r>
              <a:rPr lang="it-IT" sz="1600" dirty="0" err="1"/>
              <a:t>commodo</a:t>
            </a:r>
            <a:r>
              <a:rPr lang="it-IT" sz="1600" dirty="0"/>
              <a:t> </a:t>
            </a:r>
            <a:r>
              <a:rPr lang="it-IT" sz="1600" dirty="0" err="1"/>
              <a:t>consequat</a:t>
            </a:r>
            <a:r>
              <a:rPr lang="it-IT" sz="1600" dirty="0"/>
              <a:t>. </a:t>
            </a:r>
            <a:r>
              <a:rPr lang="it-IT" sz="1600" dirty="0" err="1"/>
              <a:t>Duis</a:t>
            </a:r>
            <a:r>
              <a:rPr lang="it-IT" sz="1600" dirty="0"/>
              <a:t> </a:t>
            </a:r>
            <a:r>
              <a:rPr lang="it-IT" sz="1600" dirty="0" err="1"/>
              <a:t>aute</a:t>
            </a:r>
            <a:r>
              <a:rPr lang="it-IT" sz="1600" dirty="0"/>
              <a:t> </a:t>
            </a:r>
            <a:r>
              <a:rPr lang="it-IT" sz="1600" dirty="0" err="1"/>
              <a:t>irure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in </a:t>
            </a:r>
            <a:r>
              <a:rPr lang="it-IT" sz="1600" dirty="0" err="1"/>
              <a:t>reprehenderit</a:t>
            </a:r>
            <a:r>
              <a:rPr lang="it-IT" sz="1600" dirty="0"/>
              <a:t> in </a:t>
            </a:r>
            <a:r>
              <a:rPr lang="it-IT" sz="1600" dirty="0" err="1"/>
              <a:t>voluptate</a:t>
            </a:r>
            <a:r>
              <a:rPr lang="it-IT" sz="1600" dirty="0"/>
              <a:t> </a:t>
            </a:r>
            <a:r>
              <a:rPr lang="it-IT" sz="1600" dirty="0" err="1"/>
              <a:t>velit</a:t>
            </a:r>
            <a:r>
              <a:rPr lang="it-IT" sz="1600" dirty="0"/>
              <a:t> esse </a:t>
            </a:r>
            <a:r>
              <a:rPr lang="it-IT" sz="1600" dirty="0" err="1"/>
              <a:t>cillum</a:t>
            </a:r>
            <a:r>
              <a:rPr lang="it-IT" sz="1600" dirty="0"/>
              <a:t> dolore </a:t>
            </a:r>
            <a:r>
              <a:rPr lang="it-IT" sz="1600" dirty="0" err="1"/>
              <a:t>eu</a:t>
            </a:r>
            <a:r>
              <a:rPr lang="it-IT" sz="1600" dirty="0"/>
              <a:t> </a:t>
            </a:r>
            <a:r>
              <a:rPr lang="it-IT" sz="1600" dirty="0" err="1"/>
              <a:t>fugiat</a:t>
            </a:r>
            <a:r>
              <a:rPr lang="it-IT" sz="1600" dirty="0"/>
              <a:t> nulla </a:t>
            </a:r>
            <a:r>
              <a:rPr lang="it-IT" sz="1600" dirty="0" err="1"/>
              <a:t>pariatur</a:t>
            </a:r>
            <a:r>
              <a:rPr lang="it-IT" sz="1600" dirty="0"/>
              <a:t>. </a:t>
            </a:r>
            <a:r>
              <a:rPr lang="it-IT" sz="1600" dirty="0" err="1"/>
              <a:t>Excepteur</a:t>
            </a:r>
            <a:r>
              <a:rPr lang="it-IT" sz="1600" dirty="0"/>
              <a:t> </a:t>
            </a:r>
            <a:r>
              <a:rPr lang="it-IT" sz="1600" dirty="0" err="1"/>
              <a:t>sint</a:t>
            </a:r>
            <a:r>
              <a:rPr lang="it-IT" sz="1600" dirty="0"/>
              <a:t> </a:t>
            </a:r>
            <a:r>
              <a:rPr lang="it-IT" sz="1600" dirty="0" err="1"/>
              <a:t>occaecat</a:t>
            </a:r>
            <a:r>
              <a:rPr lang="it-IT" sz="1600" dirty="0"/>
              <a:t> </a:t>
            </a:r>
            <a:r>
              <a:rPr lang="it-IT" sz="1600" dirty="0" err="1"/>
              <a:t>cupidatat</a:t>
            </a:r>
            <a:r>
              <a:rPr lang="it-IT" sz="1600" dirty="0"/>
              <a:t> non </a:t>
            </a:r>
            <a:r>
              <a:rPr lang="it-IT" sz="1600" dirty="0" err="1"/>
              <a:t>proident</a:t>
            </a:r>
            <a:r>
              <a:rPr lang="it-IT" sz="1600" dirty="0"/>
              <a:t>, </a:t>
            </a:r>
            <a:r>
              <a:rPr lang="it-IT" sz="1600" dirty="0" err="1"/>
              <a:t>sunt</a:t>
            </a:r>
            <a:r>
              <a:rPr lang="it-IT" sz="1600" dirty="0"/>
              <a:t> in culpa qui officia </a:t>
            </a:r>
            <a:r>
              <a:rPr lang="it-IT" sz="1600" dirty="0" err="1"/>
              <a:t>deserunt</a:t>
            </a:r>
            <a:r>
              <a:rPr lang="it-IT" sz="1600" dirty="0"/>
              <a:t> </a:t>
            </a:r>
            <a:r>
              <a:rPr lang="it-IT" sz="1600" dirty="0" err="1"/>
              <a:t>mollit</a:t>
            </a:r>
            <a:r>
              <a:rPr lang="it-IT" sz="1600" dirty="0"/>
              <a:t> </a:t>
            </a:r>
            <a:r>
              <a:rPr lang="it-IT" sz="1600" dirty="0" err="1"/>
              <a:t>anim</a:t>
            </a:r>
            <a:r>
              <a:rPr lang="it-IT" sz="1600" dirty="0"/>
              <a:t> id est </a:t>
            </a:r>
            <a:r>
              <a:rPr lang="it-IT" sz="1600" dirty="0" err="1"/>
              <a:t>laborum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 err="1"/>
              <a:t>Lorem</a:t>
            </a:r>
            <a:r>
              <a:rPr lang="it-IT" sz="1600" dirty="0"/>
              <a:t> </a:t>
            </a:r>
            <a:r>
              <a:rPr lang="it-IT" sz="1600" dirty="0" err="1"/>
              <a:t>ipsum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</a:t>
            </a:r>
            <a:r>
              <a:rPr lang="it-IT" sz="1600" dirty="0" err="1"/>
              <a:t>sit</a:t>
            </a:r>
            <a:r>
              <a:rPr lang="it-IT" sz="1600" dirty="0"/>
              <a:t> </a:t>
            </a:r>
            <a:r>
              <a:rPr lang="it-IT" sz="1600" dirty="0" err="1"/>
              <a:t>amet</a:t>
            </a:r>
            <a:r>
              <a:rPr lang="it-IT" sz="1600" dirty="0"/>
              <a:t>, </a:t>
            </a:r>
            <a:r>
              <a:rPr lang="it-IT" sz="1600" dirty="0" err="1"/>
              <a:t>consectetur</a:t>
            </a:r>
            <a:r>
              <a:rPr lang="it-IT" sz="1600" dirty="0"/>
              <a:t> </a:t>
            </a:r>
            <a:r>
              <a:rPr lang="it-IT" sz="1600" dirty="0" err="1"/>
              <a:t>adipiscing</a:t>
            </a:r>
            <a:r>
              <a:rPr lang="it-IT" sz="1600" dirty="0"/>
              <a:t> </a:t>
            </a:r>
            <a:r>
              <a:rPr lang="it-IT" sz="1600" dirty="0" err="1"/>
              <a:t>elit</a:t>
            </a:r>
            <a:r>
              <a:rPr lang="it-IT" sz="1600" dirty="0"/>
              <a:t>, </a:t>
            </a:r>
            <a:r>
              <a:rPr lang="it-IT" sz="1600" dirty="0" err="1"/>
              <a:t>sed</a:t>
            </a:r>
            <a:r>
              <a:rPr lang="it-IT" sz="1600" dirty="0"/>
              <a:t> do </a:t>
            </a:r>
            <a:r>
              <a:rPr lang="it-IT" sz="1600" dirty="0" err="1"/>
              <a:t>eiusmod</a:t>
            </a:r>
            <a:r>
              <a:rPr lang="it-IT" sz="1600" dirty="0"/>
              <a:t> </a:t>
            </a:r>
            <a:r>
              <a:rPr lang="it-IT" sz="1600" dirty="0" err="1"/>
              <a:t>tempor</a:t>
            </a:r>
            <a:r>
              <a:rPr lang="it-IT" sz="1600" dirty="0"/>
              <a:t> </a:t>
            </a:r>
            <a:r>
              <a:rPr lang="it-IT" sz="1600" dirty="0" err="1"/>
              <a:t>incididunt</a:t>
            </a:r>
            <a:r>
              <a:rPr lang="it-IT" sz="1600" dirty="0"/>
              <a:t> ut </a:t>
            </a:r>
            <a:r>
              <a:rPr lang="it-IT" sz="1600" dirty="0" err="1"/>
              <a:t>labore</a:t>
            </a:r>
            <a:r>
              <a:rPr lang="it-IT" sz="1600" dirty="0"/>
              <a:t> et dolore magna </a:t>
            </a:r>
            <a:r>
              <a:rPr lang="it-IT" sz="1600" dirty="0" err="1"/>
              <a:t>aliqua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/>
              <a:t>Ut </a:t>
            </a:r>
            <a:r>
              <a:rPr lang="it-IT" sz="1600" dirty="0" err="1"/>
              <a:t>enim</a:t>
            </a:r>
            <a:r>
              <a:rPr lang="it-IT" sz="1600" dirty="0"/>
              <a:t> ad </a:t>
            </a:r>
            <a:r>
              <a:rPr lang="it-IT" sz="1600" dirty="0" err="1"/>
              <a:t>minim</a:t>
            </a:r>
            <a:r>
              <a:rPr lang="it-IT" sz="1600" dirty="0"/>
              <a:t> </a:t>
            </a:r>
            <a:r>
              <a:rPr lang="it-IT" sz="1600" dirty="0" err="1"/>
              <a:t>veniam</a:t>
            </a:r>
            <a:r>
              <a:rPr lang="it-IT" sz="1600" dirty="0"/>
              <a:t>, </a:t>
            </a:r>
            <a:r>
              <a:rPr lang="it-IT" sz="1600" dirty="0" err="1"/>
              <a:t>quis</a:t>
            </a:r>
            <a:r>
              <a:rPr lang="it-IT" sz="1600" dirty="0"/>
              <a:t> </a:t>
            </a:r>
            <a:r>
              <a:rPr lang="it-IT" sz="1600" dirty="0" err="1"/>
              <a:t>nostrud</a:t>
            </a:r>
            <a:r>
              <a:rPr lang="it-IT" sz="1600" dirty="0"/>
              <a:t> </a:t>
            </a:r>
            <a:r>
              <a:rPr lang="it-IT" sz="1600" dirty="0" err="1"/>
              <a:t>exercitation</a:t>
            </a:r>
            <a:r>
              <a:rPr lang="it-IT" sz="1600" dirty="0"/>
              <a:t> </a:t>
            </a:r>
            <a:r>
              <a:rPr lang="it-IT" sz="1600" dirty="0" err="1"/>
              <a:t>ullamco</a:t>
            </a:r>
            <a:r>
              <a:rPr lang="it-IT" sz="1600" dirty="0"/>
              <a:t> </a:t>
            </a:r>
            <a:r>
              <a:rPr lang="it-IT" sz="1600" dirty="0" err="1"/>
              <a:t>laboris</a:t>
            </a:r>
            <a:r>
              <a:rPr lang="it-IT" sz="1600" dirty="0"/>
              <a:t> </a:t>
            </a:r>
            <a:r>
              <a:rPr lang="it-IT" sz="1600" dirty="0" err="1"/>
              <a:t>nisi</a:t>
            </a:r>
            <a:r>
              <a:rPr lang="it-IT" sz="1600" dirty="0"/>
              <a:t> ut </a:t>
            </a:r>
            <a:r>
              <a:rPr lang="it-IT" sz="1600" dirty="0" err="1"/>
              <a:t>aliquip</a:t>
            </a:r>
            <a:r>
              <a:rPr lang="it-IT" sz="1600" dirty="0"/>
              <a:t> ex ea </a:t>
            </a:r>
            <a:r>
              <a:rPr lang="it-IT" sz="1600" dirty="0" err="1"/>
              <a:t>commodo</a:t>
            </a:r>
            <a:r>
              <a:rPr lang="it-IT" sz="1600" dirty="0"/>
              <a:t> </a:t>
            </a:r>
            <a:r>
              <a:rPr lang="it-IT" sz="1600" dirty="0" err="1"/>
              <a:t>consequat</a:t>
            </a:r>
            <a:r>
              <a:rPr lang="it-IT" sz="1600" dirty="0"/>
              <a:t>. </a:t>
            </a:r>
            <a:r>
              <a:rPr lang="it-IT" sz="1600" dirty="0" err="1"/>
              <a:t>Duis</a:t>
            </a:r>
            <a:r>
              <a:rPr lang="it-IT" sz="1600" dirty="0"/>
              <a:t> </a:t>
            </a:r>
            <a:r>
              <a:rPr lang="it-IT" sz="1600" dirty="0" err="1"/>
              <a:t>aute</a:t>
            </a:r>
            <a:r>
              <a:rPr lang="it-IT" sz="1600" dirty="0"/>
              <a:t> </a:t>
            </a:r>
            <a:r>
              <a:rPr lang="it-IT" sz="1600" dirty="0" err="1"/>
              <a:t>irure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in </a:t>
            </a:r>
            <a:r>
              <a:rPr lang="it-IT" sz="1600" dirty="0" err="1"/>
              <a:t>reprehenderit</a:t>
            </a:r>
            <a:r>
              <a:rPr lang="it-IT" sz="1600" dirty="0"/>
              <a:t> in </a:t>
            </a:r>
            <a:r>
              <a:rPr lang="it-IT" sz="1600" dirty="0" err="1"/>
              <a:t>voluptate</a:t>
            </a:r>
            <a:r>
              <a:rPr lang="it-IT" sz="1600" dirty="0"/>
              <a:t> </a:t>
            </a:r>
            <a:r>
              <a:rPr lang="it-IT" sz="1600" dirty="0" err="1"/>
              <a:t>velit</a:t>
            </a:r>
            <a:r>
              <a:rPr lang="it-IT" sz="1600" dirty="0"/>
              <a:t> esse </a:t>
            </a:r>
            <a:r>
              <a:rPr lang="it-IT" sz="1600" dirty="0" err="1"/>
              <a:t>cillum</a:t>
            </a:r>
            <a:r>
              <a:rPr lang="it-IT" sz="1600" dirty="0"/>
              <a:t> dolore </a:t>
            </a:r>
            <a:r>
              <a:rPr lang="it-IT" sz="1600" dirty="0" err="1"/>
              <a:t>eu</a:t>
            </a:r>
            <a:r>
              <a:rPr lang="it-IT" sz="1600" dirty="0"/>
              <a:t> </a:t>
            </a:r>
            <a:r>
              <a:rPr lang="it-IT" sz="1600" dirty="0" err="1"/>
              <a:t>fugiat</a:t>
            </a:r>
            <a:r>
              <a:rPr lang="it-IT" sz="1600" dirty="0"/>
              <a:t> nulla </a:t>
            </a:r>
            <a:r>
              <a:rPr lang="it-IT" sz="1600" dirty="0" err="1"/>
              <a:t>pariatur</a:t>
            </a:r>
            <a:r>
              <a:rPr lang="it-IT" sz="1600" dirty="0"/>
              <a:t>. </a:t>
            </a:r>
            <a:r>
              <a:rPr lang="it-IT" sz="1600" dirty="0" err="1"/>
              <a:t>Excepteur</a:t>
            </a:r>
            <a:r>
              <a:rPr lang="it-IT" sz="1600" dirty="0"/>
              <a:t> </a:t>
            </a:r>
            <a:r>
              <a:rPr lang="it-IT" sz="1600" dirty="0" err="1"/>
              <a:t>sint</a:t>
            </a:r>
            <a:r>
              <a:rPr lang="it-IT" sz="1600" dirty="0"/>
              <a:t> </a:t>
            </a:r>
            <a:r>
              <a:rPr lang="it-IT" sz="1600" dirty="0" err="1"/>
              <a:t>occaecat</a:t>
            </a:r>
            <a:r>
              <a:rPr lang="it-IT" sz="1600" dirty="0"/>
              <a:t> </a:t>
            </a:r>
            <a:r>
              <a:rPr lang="it-IT" sz="1600" dirty="0" err="1"/>
              <a:t>cupidatat</a:t>
            </a:r>
            <a:r>
              <a:rPr lang="it-IT" sz="1600" dirty="0"/>
              <a:t> non </a:t>
            </a:r>
            <a:r>
              <a:rPr lang="it-IT" sz="1600" dirty="0" err="1"/>
              <a:t>proident</a:t>
            </a:r>
            <a:r>
              <a:rPr lang="it-IT" sz="1600" dirty="0"/>
              <a:t>, </a:t>
            </a:r>
            <a:r>
              <a:rPr lang="it-IT" sz="1600" dirty="0" err="1"/>
              <a:t>sunt</a:t>
            </a:r>
            <a:r>
              <a:rPr lang="it-IT" sz="1600" dirty="0"/>
              <a:t> in culpa qui officia </a:t>
            </a:r>
            <a:r>
              <a:rPr lang="it-IT" sz="1600" dirty="0" err="1"/>
              <a:t>deserunt</a:t>
            </a:r>
            <a:r>
              <a:rPr lang="it-IT" sz="1600" dirty="0"/>
              <a:t> </a:t>
            </a:r>
            <a:r>
              <a:rPr lang="it-IT" sz="1600" dirty="0" err="1"/>
              <a:t>mollit</a:t>
            </a:r>
            <a:r>
              <a:rPr lang="it-IT" sz="1600" dirty="0"/>
              <a:t> </a:t>
            </a:r>
            <a:r>
              <a:rPr lang="it-IT" sz="1600" dirty="0" err="1"/>
              <a:t>anim</a:t>
            </a:r>
            <a:r>
              <a:rPr lang="it-IT" sz="1600" dirty="0"/>
              <a:t> id est </a:t>
            </a:r>
            <a:r>
              <a:rPr lang="it-IT" sz="1600" dirty="0" err="1"/>
              <a:t>laborum</a:t>
            </a:r>
            <a:r>
              <a:rPr lang="it-IT" sz="1600" dirty="0"/>
              <a:t>.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  <p:sp>
        <p:nvSpPr>
          <p:cNvPr id="3" name="CasellaDiTesto 2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5" name="Connettore diritto 4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09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riangolo rettangolo 12"/>
          <p:cNvSpPr/>
          <p:nvPr userDrawn="1"/>
        </p:nvSpPr>
        <p:spPr>
          <a:xfrm rot="6236280">
            <a:off x="1978923" y="613677"/>
            <a:ext cx="8549007" cy="6905936"/>
          </a:xfrm>
          <a:prstGeom prst="rtTriangle">
            <a:avLst/>
          </a:prstGeom>
          <a:gradFill>
            <a:gsLst>
              <a:gs pos="3000">
                <a:srgbClr val="007749"/>
              </a:gs>
              <a:gs pos="100000">
                <a:schemeClr val="bg1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riangolo rettangolo 13"/>
          <p:cNvSpPr/>
          <p:nvPr userDrawn="1"/>
        </p:nvSpPr>
        <p:spPr>
          <a:xfrm rot="5400000">
            <a:off x="1007706" y="-1007707"/>
            <a:ext cx="8845420" cy="10860833"/>
          </a:xfrm>
          <a:prstGeom prst="rtTriangle">
            <a:avLst/>
          </a:prstGeom>
          <a:gradFill>
            <a:gsLst>
              <a:gs pos="23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71" y="948680"/>
            <a:ext cx="5902142" cy="1986109"/>
          </a:xfrm>
        </p:spPr>
        <p:txBody>
          <a:bodyPr anchor="b">
            <a:normAutofit/>
          </a:bodyPr>
          <a:lstStyle>
            <a:lvl1pPr algn="l">
              <a:defRPr lang="en-US" sz="40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5772" y="3053543"/>
            <a:ext cx="5037680" cy="1013102"/>
          </a:xfrm>
        </p:spPr>
        <p:txBody>
          <a:bodyPr/>
          <a:lstStyle>
            <a:lvl1pPr marL="0" indent="0" algn="l">
              <a:buNone/>
              <a:defRPr lang="it-IT" sz="2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42" y="5695549"/>
            <a:ext cx="4146398" cy="69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2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1320800"/>
            <a:ext cx="4987101" cy="46820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6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269507" y="1320800"/>
            <a:ext cx="3465095" cy="4682067"/>
          </a:xfrm>
        </p:spPr>
        <p:txBody>
          <a:bodyPr numCol="1" spcCol="360000" anchor="t">
            <a:noAutofit/>
          </a:bodyPr>
          <a:lstStyle>
            <a:lvl1pPr>
              <a:lnSpc>
                <a:spcPct val="125000"/>
              </a:lnSpc>
              <a:defRPr sz="1600"/>
            </a:lvl1pPr>
          </a:lstStyle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 err="1"/>
              <a:t>Lorem</a:t>
            </a:r>
            <a:r>
              <a:rPr lang="it-IT" sz="1600" dirty="0"/>
              <a:t> </a:t>
            </a:r>
            <a:r>
              <a:rPr lang="it-IT" sz="1600" dirty="0" err="1"/>
              <a:t>ipsum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</a:t>
            </a:r>
            <a:r>
              <a:rPr lang="it-IT" sz="1600" dirty="0" err="1"/>
              <a:t>sit</a:t>
            </a:r>
            <a:r>
              <a:rPr lang="it-IT" sz="1600" dirty="0"/>
              <a:t> </a:t>
            </a:r>
            <a:r>
              <a:rPr lang="it-IT" sz="1600" dirty="0" err="1"/>
              <a:t>amet</a:t>
            </a:r>
            <a:r>
              <a:rPr lang="it-IT" sz="1600" dirty="0"/>
              <a:t>, </a:t>
            </a:r>
            <a:r>
              <a:rPr lang="it-IT" sz="1600" dirty="0" err="1"/>
              <a:t>consectetur</a:t>
            </a:r>
            <a:r>
              <a:rPr lang="it-IT" sz="1600" dirty="0"/>
              <a:t> </a:t>
            </a:r>
            <a:r>
              <a:rPr lang="it-IT" sz="1600" dirty="0" err="1"/>
              <a:t>adipiscing</a:t>
            </a:r>
            <a:r>
              <a:rPr lang="it-IT" sz="1600" dirty="0"/>
              <a:t> </a:t>
            </a:r>
            <a:r>
              <a:rPr lang="it-IT" sz="1600" dirty="0" err="1"/>
              <a:t>elit</a:t>
            </a:r>
            <a:r>
              <a:rPr lang="it-IT" sz="1600" dirty="0"/>
              <a:t>, </a:t>
            </a:r>
            <a:r>
              <a:rPr lang="it-IT" sz="1600" dirty="0" err="1"/>
              <a:t>sed</a:t>
            </a:r>
            <a:r>
              <a:rPr lang="it-IT" sz="1600" dirty="0"/>
              <a:t> do </a:t>
            </a:r>
            <a:r>
              <a:rPr lang="it-IT" sz="1600" dirty="0" err="1"/>
              <a:t>eiusmod</a:t>
            </a:r>
            <a:r>
              <a:rPr lang="it-IT" sz="1600" dirty="0"/>
              <a:t> </a:t>
            </a:r>
            <a:r>
              <a:rPr lang="it-IT" sz="1600" dirty="0" err="1"/>
              <a:t>tempor</a:t>
            </a:r>
            <a:r>
              <a:rPr lang="it-IT" sz="1600" dirty="0"/>
              <a:t> </a:t>
            </a:r>
            <a:r>
              <a:rPr lang="it-IT" sz="1600" dirty="0" err="1"/>
              <a:t>incididunt</a:t>
            </a:r>
            <a:r>
              <a:rPr lang="it-IT" sz="1600" dirty="0"/>
              <a:t> ut </a:t>
            </a:r>
            <a:r>
              <a:rPr lang="it-IT" sz="1600" dirty="0" err="1"/>
              <a:t>labore</a:t>
            </a:r>
            <a:r>
              <a:rPr lang="it-IT" sz="1600" dirty="0"/>
              <a:t> et dolore magna </a:t>
            </a:r>
            <a:r>
              <a:rPr lang="it-IT" sz="1600" dirty="0" err="1"/>
              <a:t>aliqua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/>
              <a:t>Ut </a:t>
            </a:r>
            <a:r>
              <a:rPr lang="it-IT" sz="1600" dirty="0" err="1"/>
              <a:t>enim</a:t>
            </a:r>
            <a:r>
              <a:rPr lang="it-IT" sz="1600" dirty="0"/>
              <a:t> ad </a:t>
            </a:r>
            <a:r>
              <a:rPr lang="it-IT" sz="1600" dirty="0" err="1"/>
              <a:t>minim</a:t>
            </a:r>
            <a:r>
              <a:rPr lang="it-IT" sz="1600" dirty="0"/>
              <a:t> </a:t>
            </a:r>
            <a:r>
              <a:rPr lang="it-IT" sz="1600" dirty="0" err="1"/>
              <a:t>veniam</a:t>
            </a:r>
            <a:r>
              <a:rPr lang="it-IT" sz="1600" dirty="0"/>
              <a:t>, </a:t>
            </a:r>
            <a:r>
              <a:rPr lang="it-IT" sz="1600" dirty="0" err="1"/>
              <a:t>quis</a:t>
            </a:r>
            <a:r>
              <a:rPr lang="it-IT" sz="1600" dirty="0"/>
              <a:t> </a:t>
            </a:r>
            <a:r>
              <a:rPr lang="it-IT" sz="1600" dirty="0" err="1"/>
              <a:t>nostrud</a:t>
            </a:r>
            <a:r>
              <a:rPr lang="it-IT" sz="1600" dirty="0"/>
              <a:t> </a:t>
            </a:r>
            <a:r>
              <a:rPr lang="it-IT" sz="1600" dirty="0" err="1"/>
              <a:t>exercitation</a:t>
            </a:r>
            <a:r>
              <a:rPr lang="it-IT" sz="1600" dirty="0"/>
              <a:t> </a:t>
            </a:r>
            <a:r>
              <a:rPr lang="it-IT" sz="1600" dirty="0" err="1"/>
              <a:t>ullamco</a:t>
            </a:r>
            <a:r>
              <a:rPr lang="it-IT" sz="1600" dirty="0"/>
              <a:t> </a:t>
            </a:r>
            <a:r>
              <a:rPr lang="it-IT" sz="1600" dirty="0" err="1"/>
              <a:t>laboris</a:t>
            </a:r>
            <a:r>
              <a:rPr lang="it-IT" sz="1600" dirty="0"/>
              <a:t> </a:t>
            </a:r>
            <a:r>
              <a:rPr lang="it-IT" sz="1600" dirty="0" err="1"/>
              <a:t>nisi</a:t>
            </a:r>
            <a:r>
              <a:rPr lang="it-IT" sz="1600" dirty="0"/>
              <a:t> ut </a:t>
            </a:r>
            <a:r>
              <a:rPr lang="it-IT" sz="1600" dirty="0" err="1"/>
              <a:t>aliquip</a:t>
            </a:r>
            <a:r>
              <a:rPr lang="it-IT" sz="1600" dirty="0"/>
              <a:t> ex ea </a:t>
            </a:r>
            <a:r>
              <a:rPr lang="it-IT" sz="1600" dirty="0" err="1"/>
              <a:t>commodo</a:t>
            </a:r>
            <a:r>
              <a:rPr lang="it-IT" sz="1600" dirty="0"/>
              <a:t> </a:t>
            </a:r>
            <a:r>
              <a:rPr lang="it-IT" sz="1600" dirty="0" err="1"/>
              <a:t>consequat</a:t>
            </a:r>
            <a:r>
              <a:rPr lang="it-IT" sz="1600" dirty="0"/>
              <a:t>. </a:t>
            </a:r>
            <a:r>
              <a:rPr lang="it-IT" sz="1600" dirty="0" err="1"/>
              <a:t>Duis</a:t>
            </a:r>
            <a:r>
              <a:rPr lang="it-IT" sz="1600" dirty="0"/>
              <a:t> </a:t>
            </a:r>
            <a:r>
              <a:rPr lang="it-IT" sz="1600" dirty="0" err="1"/>
              <a:t>aute</a:t>
            </a:r>
            <a:r>
              <a:rPr lang="it-IT" sz="1600" dirty="0"/>
              <a:t> </a:t>
            </a:r>
            <a:r>
              <a:rPr lang="it-IT" sz="1600" dirty="0" err="1"/>
              <a:t>irure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in </a:t>
            </a:r>
            <a:r>
              <a:rPr lang="it-IT" sz="1600" dirty="0" err="1"/>
              <a:t>reprehenderit</a:t>
            </a:r>
            <a:r>
              <a:rPr lang="it-IT" sz="1600" dirty="0"/>
              <a:t> in </a:t>
            </a:r>
            <a:r>
              <a:rPr lang="it-IT" sz="1600" dirty="0" err="1"/>
              <a:t>voluptate</a:t>
            </a:r>
            <a:r>
              <a:rPr lang="it-IT" sz="1600" dirty="0"/>
              <a:t> </a:t>
            </a:r>
            <a:r>
              <a:rPr lang="it-IT" sz="1600" dirty="0" err="1"/>
              <a:t>velit</a:t>
            </a:r>
            <a:r>
              <a:rPr lang="it-IT" sz="1600" dirty="0"/>
              <a:t> esse </a:t>
            </a:r>
            <a:r>
              <a:rPr lang="it-IT" sz="1600" dirty="0" err="1"/>
              <a:t>cillum</a:t>
            </a:r>
            <a:r>
              <a:rPr lang="it-IT" sz="1600" dirty="0"/>
              <a:t> dolore </a:t>
            </a:r>
            <a:r>
              <a:rPr lang="it-IT" sz="1600" dirty="0" err="1"/>
              <a:t>eu</a:t>
            </a:r>
            <a:r>
              <a:rPr lang="it-IT" sz="1600" dirty="0"/>
              <a:t> </a:t>
            </a:r>
            <a:r>
              <a:rPr lang="it-IT" sz="1600" dirty="0" err="1"/>
              <a:t>fugiat</a:t>
            </a:r>
            <a:r>
              <a:rPr lang="it-IT" sz="1600" dirty="0"/>
              <a:t> nulla </a:t>
            </a:r>
            <a:r>
              <a:rPr lang="it-IT" sz="1600" dirty="0" err="1"/>
              <a:t>pariatur</a:t>
            </a:r>
            <a:r>
              <a:rPr lang="it-IT" sz="1600" dirty="0"/>
              <a:t>. </a:t>
            </a:r>
            <a:r>
              <a:rPr lang="it-IT" sz="1600" dirty="0" err="1"/>
              <a:t>Excepteur</a:t>
            </a:r>
            <a:r>
              <a:rPr lang="it-IT" sz="1600" dirty="0"/>
              <a:t> </a:t>
            </a:r>
            <a:r>
              <a:rPr lang="it-IT" sz="1600" dirty="0" err="1"/>
              <a:t>sint</a:t>
            </a:r>
            <a:r>
              <a:rPr lang="it-IT" sz="1600" dirty="0"/>
              <a:t> </a:t>
            </a:r>
            <a:r>
              <a:rPr lang="it-IT" sz="1600" dirty="0" err="1"/>
              <a:t>occaecat</a:t>
            </a:r>
            <a:r>
              <a:rPr lang="it-IT" sz="1600" dirty="0"/>
              <a:t> </a:t>
            </a:r>
            <a:r>
              <a:rPr lang="it-IT" sz="1600" dirty="0" err="1"/>
              <a:t>cupidatat</a:t>
            </a:r>
            <a:r>
              <a:rPr lang="it-IT" sz="1600" dirty="0"/>
              <a:t> non </a:t>
            </a:r>
            <a:r>
              <a:rPr lang="it-IT" sz="1600" dirty="0" err="1"/>
              <a:t>proident</a:t>
            </a:r>
            <a:r>
              <a:rPr lang="it-IT" sz="1600" dirty="0"/>
              <a:t>, </a:t>
            </a:r>
            <a:r>
              <a:rPr lang="it-IT" sz="1600" dirty="0" err="1"/>
              <a:t>sunt</a:t>
            </a:r>
            <a:r>
              <a:rPr lang="it-IT" sz="1600" dirty="0"/>
              <a:t> in culpa qui officia </a:t>
            </a:r>
            <a:r>
              <a:rPr lang="it-IT" sz="1600" dirty="0" err="1"/>
              <a:t>deserunt</a:t>
            </a:r>
            <a:r>
              <a:rPr lang="it-IT" sz="1600" dirty="0"/>
              <a:t> </a:t>
            </a:r>
            <a:r>
              <a:rPr lang="it-IT" sz="1600" dirty="0" err="1"/>
              <a:t>mollit</a:t>
            </a:r>
            <a:r>
              <a:rPr lang="it-IT" sz="1600" dirty="0"/>
              <a:t> </a:t>
            </a:r>
            <a:r>
              <a:rPr lang="it-IT" sz="1600" dirty="0" err="1"/>
              <a:t>anim</a:t>
            </a:r>
            <a:r>
              <a:rPr lang="it-IT" sz="1600" dirty="0"/>
              <a:t> id est </a:t>
            </a:r>
            <a:r>
              <a:rPr lang="it-IT" sz="1600" dirty="0" err="1"/>
              <a:t>laborum</a:t>
            </a:r>
            <a:r>
              <a:rPr lang="it-IT" sz="1600" dirty="0"/>
              <a:t>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9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22" name="Connettore diritto 21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</p:spTree>
    <p:extLst>
      <p:ext uri="{BB962C8B-B14F-4D97-AF65-F5344CB8AC3E}">
        <p14:creationId xmlns:p14="http://schemas.microsoft.com/office/powerpoint/2010/main" val="6744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e immagine (40-6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1312333"/>
            <a:ext cx="4987101" cy="4698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25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269507" y="1312334"/>
            <a:ext cx="3465095" cy="4698998"/>
          </a:xfrm>
        </p:spPr>
        <p:txBody>
          <a:bodyPr numCol="1" spcCol="360000" anchor="t">
            <a:noAutofit/>
          </a:bodyPr>
          <a:lstStyle>
            <a:lvl1pPr>
              <a:lnSpc>
                <a:spcPct val="125000"/>
              </a:lnSpc>
              <a:defRPr sz="1600"/>
            </a:lvl1pPr>
          </a:lstStyle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 err="1"/>
              <a:t>Lorem</a:t>
            </a:r>
            <a:r>
              <a:rPr lang="it-IT" sz="1600" dirty="0"/>
              <a:t> </a:t>
            </a:r>
            <a:r>
              <a:rPr lang="it-IT" sz="1600" dirty="0" err="1"/>
              <a:t>ipsum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</a:t>
            </a:r>
            <a:r>
              <a:rPr lang="it-IT" sz="1600" dirty="0" err="1"/>
              <a:t>sit</a:t>
            </a:r>
            <a:r>
              <a:rPr lang="it-IT" sz="1600" dirty="0"/>
              <a:t> </a:t>
            </a:r>
            <a:r>
              <a:rPr lang="it-IT" sz="1600" dirty="0" err="1"/>
              <a:t>amet</a:t>
            </a:r>
            <a:r>
              <a:rPr lang="it-IT" sz="1600" dirty="0"/>
              <a:t>, </a:t>
            </a:r>
            <a:r>
              <a:rPr lang="it-IT" sz="1600" dirty="0" err="1"/>
              <a:t>consectetur</a:t>
            </a:r>
            <a:r>
              <a:rPr lang="it-IT" sz="1600" dirty="0"/>
              <a:t> </a:t>
            </a:r>
            <a:r>
              <a:rPr lang="it-IT" sz="1600" dirty="0" err="1"/>
              <a:t>adipiscing</a:t>
            </a:r>
            <a:r>
              <a:rPr lang="it-IT" sz="1600" dirty="0"/>
              <a:t> </a:t>
            </a:r>
            <a:r>
              <a:rPr lang="it-IT" sz="1600" dirty="0" err="1"/>
              <a:t>elit</a:t>
            </a:r>
            <a:r>
              <a:rPr lang="it-IT" sz="1600" dirty="0"/>
              <a:t>, </a:t>
            </a:r>
            <a:r>
              <a:rPr lang="it-IT" sz="1600" dirty="0" err="1"/>
              <a:t>sed</a:t>
            </a:r>
            <a:r>
              <a:rPr lang="it-IT" sz="1600" dirty="0"/>
              <a:t> do </a:t>
            </a:r>
            <a:r>
              <a:rPr lang="it-IT" sz="1600" dirty="0" err="1"/>
              <a:t>eiusmod</a:t>
            </a:r>
            <a:r>
              <a:rPr lang="it-IT" sz="1600" dirty="0"/>
              <a:t> </a:t>
            </a:r>
            <a:r>
              <a:rPr lang="it-IT" sz="1600" dirty="0" err="1"/>
              <a:t>tempor</a:t>
            </a:r>
            <a:r>
              <a:rPr lang="it-IT" sz="1600" dirty="0"/>
              <a:t> </a:t>
            </a:r>
            <a:r>
              <a:rPr lang="it-IT" sz="1600" dirty="0" err="1"/>
              <a:t>incididunt</a:t>
            </a:r>
            <a:r>
              <a:rPr lang="it-IT" sz="1600" dirty="0"/>
              <a:t> ut </a:t>
            </a:r>
            <a:r>
              <a:rPr lang="it-IT" sz="1600" dirty="0" err="1"/>
              <a:t>labore</a:t>
            </a:r>
            <a:r>
              <a:rPr lang="it-IT" sz="1600" dirty="0"/>
              <a:t> et dolore magna </a:t>
            </a:r>
            <a:r>
              <a:rPr lang="it-IT" sz="1600" dirty="0" err="1"/>
              <a:t>aliqua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/>
              <a:t>Ut </a:t>
            </a:r>
            <a:r>
              <a:rPr lang="it-IT" sz="1600" dirty="0" err="1"/>
              <a:t>enim</a:t>
            </a:r>
            <a:r>
              <a:rPr lang="it-IT" sz="1600" dirty="0"/>
              <a:t> ad </a:t>
            </a:r>
            <a:r>
              <a:rPr lang="it-IT" sz="1600" dirty="0" err="1"/>
              <a:t>minim</a:t>
            </a:r>
            <a:r>
              <a:rPr lang="it-IT" sz="1600" dirty="0"/>
              <a:t> </a:t>
            </a:r>
            <a:r>
              <a:rPr lang="it-IT" sz="1600" dirty="0" err="1"/>
              <a:t>veniam</a:t>
            </a:r>
            <a:r>
              <a:rPr lang="it-IT" sz="1600" dirty="0"/>
              <a:t>, </a:t>
            </a:r>
            <a:r>
              <a:rPr lang="it-IT" sz="1600" dirty="0" err="1"/>
              <a:t>quis</a:t>
            </a:r>
            <a:r>
              <a:rPr lang="it-IT" sz="1600" dirty="0"/>
              <a:t> </a:t>
            </a:r>
            <a:r>
              <a:rPr lang="it-IT" sz="1600" dirty="0" err="1"/>
              <a:t>nostrud</a:t>
            </a:r>
            <a:r>
              <a:rPr lang="it-IT" sz="1600" dirty="0"/>
              <a:t> </a:t>
            </a:r>
            <a:r>
              <a:rPr lang="it-IT" sz="1600" dirty="0" err="1"/>
              <a:t>exercitation</a:t>
            </a:r>
            <a:r>
              <a:rPr lang="it-IT" sz="1600" dirty="0"/>
              <a:t> </a:t>
            </a:r>
            <a:r>
              <a:rPr lang="it-IT" sz="1600" dirty="0" err="1"/>
              <a:t>ullamco</a:t>
            </a:r>
            <a:r>
              <a:rPr lang="it-IT" sz="1600" dirty="0"/>
              <a:t> </a:t>
            </a:r>
            <a:r>
              <a:rPr lang="it-IT" sz="1600" dirty="0" err="1"/>
              <a:t>laboris</a:t>
            </a:r>
            <a:r>
              <a:rPr lang="it-IT" sz="1600" dirty="0"/>
              <a:t> </a:t>
            </a:r>
            <a:r>
              <a:rPr lang="it-IT" sz="1600" dirty="0" err="1"/>
              <a:t>nisi</a:t>
            </a:r>
            <a:r>
              <a:rPr lang="it-IT" sz="1600" dirty="0"/>
              <a:t> ut </a:t>
            </a:r>
            <a:r>
              <a:rPr lang="it-IT" sz="1600" dirty="0" err="1"/>
              <a:t>aliquip</a:t>
            </a:r>
            <a:r>
              <a:rPr lang="it-IT" sz="1600" dirty="0"/>
              <a:t> ex ea </a:t>
            </a:r>
            <a:r>
              <a:rPr lang="it-IT" sz="1600" dirty="0" err="1"/>
              <a:t>commodo</a:t>
            </a:r>
            <a:r>
              <a:rPr lang="it-IT" sz="1600" dirty="0"/>
              <a:t> </a:t>
            </a:r>
            <a:r>
              <a:rPr lang="it-IT" sz="1600" dirty="0" err="1"/>
              <a:t>consequat</a:t>
            </a:r>
            <a:r>
              <a:rPr lang="it-IT" sz="1600" dirty="0"/>
              <a:t>. </a:t>
            </a:r>
            <a:r>
              <a:rPr lang="it-IT" sz="1600" dirty="0" err="1"/>
              <a:t>Duis</a:t>
            </a:r>
            <a:r>
              <a:rPr lang="it-IT" sz="1600" dirty="0"/>
              <a:t> </a:t>
            </a:r>
            <a:r>
              <a:rPr lang="it-IT" sz="1600" dirty="0" err="1"/>
              <a:t>aute</a:t>
            </a:r>
            <a:r>
              <a:rPr lang="it-IT" sz="1600" dirty="0"/>
              <a:t> </a:t>
            </a:r>
            <a:r>
              <a:rPr lang="it-IT" sz="1600" dirty="0" err="1"/>
              <a:t>irure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in </a:t>
            </a:r>
            <a:r>
              <a:rPr lang="it-IT" sz="1600" dirty="0" err="1"/>
              <a:t>reprehenderit</a:t>
            </a:r>
            <a:r>
              <a:rPr lang="it-IT" sz="1600" dirty="0"/>
              <a:t> in </a:t>
            </a:r>
            <a:r>
              <a:rPr lang="it-IT" sz="1600" dirty="0" err="1"/>
              <a:t>voluptate</a:t>
            </a:r>
            <a:r>
              <a:rPr lang="it-IT" sz="1600" dirty="0"/>
              <a:t> </a:t>
            </a:r>
            <a:r>
              <a:rPr lang="it-IT" sz="1600" dirty="0" err="1"/>
              <a:t>velit</a:t>
            </a:r>
            <a:r>
              <a:rPr lang="it-IT" sz="1600" dirty="0"/>
              <a:t> esse </a:t>
            </a:r>
            <a:r>
              <a:rPr lang="it-IT" sz="1600" dirty="0" err="1"/>
              <a:t>cillum</a:t>
            </a:r>
            <a:r>
              <a:rPr lang="it-IT" sz="1600" dirty="0"/>
              <a:t> dolore </a:t>
            </a:r>
            <a:r>
              <a:rPr lang="it-IT" sz="1600" dirty="0" err="1"/>
              <a:t>eu</a:t>
            </a:r>
            <a:r>
              <a:rPr lang="it-IT" sz="1600" dirty="0"/>
              <a:t> </a:t>
            </a:r>
            <a:r>
              <a:rPr lang="it-IT" sz="1600" dirty="0" err="1"/>
              <a:t>fugiat</a:t>
            </a:r>
            <a:r>
              <a:rPr lang="it-IT" sz="1600" dirty="0"/>
              <a:t> nulla </a:t>
            </a:r>
            <a:r>
              <a:rPr lang="it-IT" sz="1600" dirty="0" err="1"/>
              <a:t>pariatur</a:t>
            </a:r>
            <a:r>
              <a:rPr lang="it-IT" sz="1600" dirty="0"/>
              <a:t>. </a:t>
            </a:r>
            <a:r>
              <a:rPr lang="it-IT" sz="1600" dirty="0" err="1"/>
              <a:t>Excepteur</a:t>
            </a:r>
            <a:r>
              <a:rPr lang="it-IT" sz="1600" dirty="0"/>
              <a:t> </a:t>
            </a:r>
            <a:r>
              <a:rPr lang="it-IT" sz="1600" dirty="0" err="1"/>
              <a:t>sint</a:t>
            </a:r>
            <a:r>
              <a:rPr lang="it-IT" sz="1600" dirty="0"/>
              <a:t> </a:t>
            </a:r>
            <a:r>
              <a:rPr lang="it-IT" sz="1600" dirty="0" err="1"/>
              <a:t>occaecat</a:t>
            </a:r>
            <a:r>
              <a:rPr lang="it-IT" sz="1600" dirty="0"/>
              <a:t> </a:t>
            </a:r>
            <a:r>
              <a:rPr lang="it-IT" sz="1600" dirty="0" err="1"/>
              <a:t>cupidatat</a:t>
            </a:r>
            <a:r>
              <a:rPr lang="it-IT" sz="1600" dirty="0"/>
              <a:t> non </a:t>
            </a:r>
            <a:r>
              <a:rPr lang="it-IT" sz="1600" dirty="0" err="1"/>
              <a:t>proident</a:t>
            </a:r>
            <a:r>
              <a:rPr lang="it-IT" sz="1600" dirty="0"/>
              <a:t>, </a:t>
            </a:r>
            <a:r>
              <a:rPr lang="it-IT" sz="1600" dirty="0" err="1"/>
              <a:t>sunt</a:t>
            </a:r>
            <a:r>
              <a:rPr lang="it-IT" sz="1600" dirty="0"/>
              <a:t> in culpa qui officia </a:t>
            </a:r>
            <a:r>
              <a:rPr lang="it-IT" sz="1600" dirty="0" err="1"/>
              <a:t>deserunt</a:t>
            </a:r>
            <a:r>
              <a:rPr lang="it-IT" sz="1600" dirty="0"/>
              <a:t> </a:t>
            </a:r>
            <a:r>
              <a:rPr lang="it-IT" sz="1600" dirty="0" err="1"/>
              <a:t>mollit</a:t>
            </a:r>
            <a:r>
              <a:rPr lang="it-IT" sz="1600" dirty="0"/>
              <a:t> </a:t>
            </a:r>
            <a:r>
              <a:rPr lang="it-IT" sz="1600" dirty="0" err="1"/>
              <a:t>anim</a:t>
            </a:r>
            <a:r>
              <a:rPr lang="it-IT" sz="1600" dirty="0"/>
              <a:t> id est </a:t>
            </a:r>
            <a:r>
              <a:rPr lang="it-IT" sz="1600" dirty="0" err="1"/>
              <a:t>laborum</a:t>
            </a:r>
            <a:r>
              <a:rPr lang="it-IT" sz="1600" dirty="0"/>
              <a:t>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5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  <p:sp>
        <p:nvSpPr>
          <p:cNvPr id="22" name="CasellaDiTesto 21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26" name="Connettore diritto 25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03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e immagine (50-5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8241" y="1320800"/>
            <a:ext cx="4296250" cy="46820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5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269507" y="1320801"/>
            <a:ext cx="4039225" cy="4682066"/>
          </a:xfrm>
        </p:spPr>
        <p:txBody>
          <a:bodyPr numCol="1" spcCol="360000" anchor="t">
            <a:noAutofit/>
          </a:bodyPr>
          <a:lstStyle>
            <a:lvl1pPr>
              <a:lnSpc>
                <a:spcPct val="125000"/>
              </a:lnSpc>
              <a:defRPr sz="1600"/>
            </a:lvl1pPr>
          </a:lstStyle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 err="1"/>
              <a:t>Lorem</a:t>
            </a:r>
            <a:r>
              <a:rPr lang="it-IT" sz="1600" dirty="0"/>
              <a:t> </a:t>
            </a:r>
            <a:r>
              <a:rPr lang="it-IT" sz="1600" dirty="0" err="1"/>
              <a:t>ipsum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</a:t>
            </a:r>
            <a:r>
              <a:rPr lang="it-IT" sz="1600" dirty="0" err="1"/>
              <a:t>sit</a:t>
            </a:r>
            <a:r>
              <a:rPr lang="it-IT" sz="1600" dirty="0"/>
              <a:t> </a:t>
            </a:r>
            <a:r>
              <a:rPr lang="it-IT" sz="1600" dirty="0" err="1"/>
              <a:t>amet</a:t>
            </a:r>
            <a:r>
              <a:rPr lang="it-IT" sz="1600" dirty="0"/>
              <a:t>, </a:t>
            </a:r>
            <a:r>
              <a:rPr lang="it-IT" sz="1600" dirty="0" err="1"/>
              <a:t>consectetur</a:t>
            </a:r>
            <a:r>
              <a:rPr lang="it-IT" sz="1600" dirty="0"/>
              <a:t> </a:t>
            </a:r>
            <a:r>
              <a:rPr lang="it-IT" sz="1600" dirty="0" err="1"/>
              <a:t>adipiscing</a:t>
            </a:r>
            <a:r>
              <a:rPr lang="it-IT" sz="1600" dirty="0"/>
              <a:t> </a:t>
            </a:r>
            <a:r>
              <a:rPr lang="it-IT" sz="1600" dirty="0" err="1"/>
              <a:t>elit</a:t>
            </a:r>
            <a:r>
              <a:rPr lang="it-IT" sz="1600" dirty="0"/>
              <a:t>, </a:t>
            </a:r>
            <a:r>
              <a:rPr lang="it-IT" sz="1600" dirty="0" err="1"/>
              <a:t>sed</a:t>
            </a:r>
            <a:r>
              <a:rPr lang="it-IT" sz="1600" dirty="0"/>
              <a:t> do </a:t>
            </a:r>
            <a:r>
              <a:rPr lang="it-IT" sz="1600" dirty="0" err="1"/>
              <a:t>eiusmod</a:t>
            </a:r>
            <a:r>
              <a:rPr lang="it-IT" sz="1600" dirty="0"/>
              <a:t> </a:t>
            </a:r>
            <a:r>
              <a:rPr lang="it-IT" sz="1600" dirty="0" err="1"/>
              <a:t>tempor</a:t>
            </a:r>
            <a:r>
              <a:rPr lang="it-IT" sz="1600" dirty="0"/>
              <a:t> </a:t>
            </a:r>
            <a:r>
              <a:rPr lang="it-IT" sz="1600" dirty="0" err="1"/>
              <a:t>incididunt</a:t>
            </a:r>
            <a:r>
              <a:rPr lang="it-IT" sz="1600" dirty="0"/>
              <a:t> ut </a:t>
            </a:r>
            <a:r>
              <a:rPr lang="it-IT" sz="1600" dirty="0" err="1"/>
              <a:t>labore</a:t>
            </a:r>
            <a:r>
              <a:rPr lang="it-IT" sz="1600" dirty="0"/>
              <a:t> et dolore magna </a:t>
            </a:r>
            <a:r>
              <a:rPr lang="it-IT" sz="1600" dirty="0" err="1"/>
              <a:t>aliqua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/>
              <a:t>Ut </a:t>
            </a:r>
            <a:r>
              <a:rPr lang="it-IT" sz="1600" dirty="0" err="1"/>
              <a:t>enim</a:t>
            </a:r>
            <a:r>
              <a:rPr lang="it-IT" sz="1600" dirty="0"/>
              <a:t> ad </a:t>
            </a:r>
            <a:r>
              <a:rPr lang="it-IT" sz="1600" dirty="0" err="1"/>
              <a:t>minim</a:t>
            </a:r>
            <a:r>
              <a:rPr lang="it-IT" sz="1600" dirty="0"/>
              <a:t> </a:t>
            </a:r>
            <a:r>
              <a:rPr lang="it-IT" sz="1600" dirty="0" err="1"/>
              <a:t>veniam</a:t>
            </a:r>
            <a:r>
              <a:rPr lang="it-IT" sz="1600" dirty="0"/>
              <a:t>, </a:t>
            </a:r>
            <a:r>
              <a:rPr lang="it-IT" sz="1600" dirty="0" err="1"/>
              <a:t>quis</a:t>
            </a:r>
            <a:r>
              <a:rPr lang="it-IT" sz="1600" dirty="0"/>
              <a:t> </a:t>
            </a:r>
            <a:r>
              <a:rPr lang="it-IT" sz="1600" dirty="0" err="1"/>
              <a:t>nostrud</a:t>
            </a:r>
            <a:r>
              <a:rPr lang="it-IT" sz="1600" dirty="0"/>
              <a:t> </a:t>
            </a:r>
            <a:r>
              <a:rPr lang="it-IT" sz="1600" dirty="0" err="1"/>
              <a:t>exercitation</a:t>
            </a:r>
            <a:r>
              <a:rPr lang="it-IT" sz="1600" dirty="0"/>
              <a:t> </a:t>
            </a:r>
            <a:r>
              <a:rPr lang="it-IT" sz="1600" dirty="0" err="1"/>
              <a:t>ullamco</a:t>
            </a:r>
            <a:r>
              <a:rPr lang="it-IT" sz="1600" dirty="0"/>
              <a:t> </a:t>
            </a:r>
            <a:r>
              <a:rPr lang="it-IT" sz="1600" dirty="0" err="1"/>
              <a:t>laboris</a:t>
            </a:r>
            <a:r>
              <a:rPr lang="it-IT" sz="1600" dirty="0"/>
              <a:t> </a:t>
            </a:r>
            <a:r>
              <a:rPr lang="it-IT" sz="1600" dirty="0" err="1"/>
              <a:t>nisi</a:t>
            </a:r>
            <a:r>
              <a:rPr lang="it-IT" sz="1600" dirty="0"/>
              <a:t> ut </a:t>
            </a:r>
            <a:r>
              <a:rPr lang="it-IT" sz="1600" dirty="0" err="1"/>
              <a:t>aliquip</a:t>
            </a:r>
            <a:r>
              <a:rPr lang="it-IT" sz="1600" dirty="0"/>
              <a:t> ex ea </a:t>
            </a:r>
            <a:r>
              <a:rPr lang="it-IT" sz="1600" dirty="0" err="1"/>
              <a:t>commodo</a:t>
            </a:r>
            <a:r>
              <a:rPr lang="it-IT" sz="1600" dirty="0"/>
              <a:t> </a:t>
            </a:r>
            <a:r>
              <a:rPr lang="it-IT" sz="1600" dirty="0" err="1"/>
              <a:t>consequat</a:t>
            </a:r>
            <a:r>
              <a:rPr lang="it-IT" sz="1600" dirty="0"/>
              <a:t>. </a:t>
            </a:r>
            <a:r>
              <a:rPr lang="it-IT" sz="1600" dirty="0" err="1"/>
              <a:t>Duis</a:t>
            </a:r>
            <a:r>
              <a:rPr lang="it-IT" sz="1600" dirty="0"/>
              <a:t> </a:t>
            </a:r>
            <a:r>
              <a:rPr lang="it-IT" sz="1600" dirty="0" err="1"/>
              <a:t>aute</a:t>
            </a:r>
            <a:r>
              <a:rPr lang="it-IT" sz="1600" dirty="0"/>
              <a:t> </a:t>
            </a:r>
            <a:r>
              <a:rPr lang="it-IT" sz="1600" dirty="0" err="1"/>
              <a:t>irure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in </a:t>
            </a:r>
            <a:r>
              <a:rPr lang="it-IT" sz="1600" dirty="0" err="1"/>
              <a:t>reprehenderit</a:t>
            </a:r>
            <a:r>
              <a:rPr lang="it-IT" sz="1600" dirty="0"/>
              <a:t> in </a:t>
            </a:r>
            <a:r>
              <a:rPr lang="it-IT" sz="1600" dirty="0" err="1"/>
              <a:t>voluptate</a:t>
            </a:r>
            <a:r>
              <a:rPr lang="it-IT" sz="1600" dirty="0"/>
              <a:t> </a:t>
            </a:r>
            <a:r>
              <a:rPr lang="it-IT" sz="1600" dirty="0" err="1"/>
              <a:t>velit</a:t>
            </a:r>
            <a:r>
              <a:rPr lang="it-IT" sz="1600" dirty="0"/>
              <a:t> esse </a:t>
            </a:r>
            <a:r>
              <a:rPr lang="it-IT" sz="1600" dirty="0" err="1"/>
              <a:t>cillum</a:t>
            </a:r>
            <a:r>
              <a:rPr lang="it-IT" sz="1600" dirty="0"/>
              <a:t> dolore </a:t>
            </a:r>
            <a:r>
              <a:rPr lang="it-IT" sz="1600" dirty="0" err="1"/>
              <a:t>eu</a:t>
            </a:r>
            <a:r>
              <a:rPr lang="it-IT" sz="1600" dirty="0"/>
              <a:t> </a:t>
            </a:r>
            <a:r>
              <a:rPr lang="it-IT" sz="1600" dirty="0" err="1"/>
              <a:t>fugiat</a:t>
            </a:r>
            <a:r>
              <a:rPr lang="it-IT" sz="1600" dirty="0"/>
              <a:t> nulla </a:t>
            </a:r>
            <a:r>
              <a:rPr lang="it-IT" sz="1600" dirty="0" err="1"/>
              <a:t>pariatur</a:t>
            </a:r>
            <a:r>
              <a:rPr lang="it-IT" sz="1600" dirty="0"/>
              <a:t>. </a:t>
            </a:r>
            <a:r>
              <a:rPr lang="it-IT" sz="1600" dirty="0" err="1"/>
              <a:t>Excepteur</a:t>
            </a:r>
            <a:r>
              <a:rPr lang="it-IT" sz="1600" dirty="0"/>
              <a:t> </a:t>
            </a:r>
            <a:r>
              <a:rPr lang="it-IT" sz="1600" dirty="0" err="1"/>
              <a:t>sint</a:t>
            </a:r>
            <a:r>
              <a:rPr lang="it-IT" sz="1600" dirty="0"/>
              <a:t> </a:t>
            </a:r>
            <a:r>
              <a:rPr lang="it-IT" sz="1600" dirty="0" err="1"/>
              <a:t>occaecat</a:t>
            </a:r>
            <a:r>
              <a:rPr lang="it-IT" sz="1600" dirty="0"/>
              <a:t> </a:t>
            </a:r>
            <a:r>
              <a:rPr lang="it-IT" sz="1600" dirty="0" err="1"/>
              <a:t>cupidatat</a:t>
            </a:r>
            <a:r>
              <a:rPr lang="it-IT" sz="1600" dirty="0"/>
              <a:t> non </a:t>
            </a:r>
            <a:r>
              <a:rPr lang="it-IT" sz="1600" dirty="0" err="1"/>
              <a:t>proident</a:t>
            </a:r>
            <a:r>
              <a:rPr lang="it-IT" sz="1600" dirty="0"/>
              <a:t>, </a:t>
            </a:r>
            <a:r>
              <a:rPr lang="it-IT" sz="1600" dirty="0" err="1"/>
              <a:t>sunt</a:t>
            </a:r>
            <a:r>
              <a:rPr lang="it-IT" sz="1600" dirty="0"/>
              <a:t> in culpa qui officia </a:t>
            </a:r>
            <a:r>
              <a:rPr lang="it-IT" sz="1600" dirty="0" err="1"/>
              <a:t>deserunt</a:t>
            </a:r>
            <a:r>
              <a:rPr lang="it-IT" sz="1600" dirty="0"/>
              <a:t> </a:t>
            </a:r>
            <a:r>
              <a:rPr lang="it-IT" sz="1600" dirty="0" err="1"/>
              <a:t>mollit</a:t>
            </a:r>
            <a:r>
              <a:rPr lang="it-IT" sz="1600" dirty="0"/>
              <a:t> </a:t>
            </a:r>
            <a:r>
              <a:rPr lang="it-IT" sz="1600" dirty="0" err="1"/>
              <a:t>anim</a:t>
            </a:r>
            <a:r>
              <a:rPr lang="it-IT" sz="1600" dirty="0"/>
              <a:t> id est </a:t>
            </a:r>
            <a:r>
              <a:rPr lang="it-IT" sz="1600" dirty="0" err="1"/>
              <a:t>laborum</a:t>
            </a:r>
            <a:r>
              <a:rPr lang="it-IT" sz="1600" dirty="0"/>
              <a:t>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5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  <p:sp>
        <p:nvSpPr>
          <p:cNvPr id="22" name="CasellaDiTesto 21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26" name="Connettore diritto 25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0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e immagine (70-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0779" y="1258727"/>
            <a:ext cx="3243712" cy="480109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5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269507" y="1258728"/>
            <a:ext cx="5159141" cy="4801096"/>
          </a:xfrm>
        </p:spPr>
        <p:txBody>
          <a:bodyPr numCol="1" spcCol="360000" anchor="t">
            <a:noAutofit/>
          </a:bodyPr>
          <a:lstStyle>
            <a:lvl1pPr>
              <a:lnSpc>
                <a:spcPct val="125000"/>
              </a:lnSpc>
              <a:defRPr sz="1600"/>
            </a:lvl1pPr>
          </a:lstStyle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 err="1"/>
              <a:t>Lorem</a:t>
            </a:r>
            <a:r>
              <a:rPr lang="it-IT" sz="1600" dirty="0"/>
              <a:t> </a:t>
            </a:r>
            <a:r>
              <a:rPr lang="it-IT" sz="1600" dirty="0" err="1"/>
              <a:t>ipsum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</a:t>
            </a:r>
            <a:r>
              <a:rPr lang="it-IT" sz="1600" dirty="0" err="1"/>
              <a:t>sit</a:t>
            </a:r>
            <a:r>
              <a:rPr lang="it-IT" sz="1600" dirty="0"/>
              <a:t> </a:t>
            </a:r>
            <a:r>
              <a:rPr lang="it-IT" sz="1600" dirty="0" err="1"/>
              <a:t>amet</a:t>
            </a:r>
            <a:r>
              <a:rPr lang="it-IT" sz="1600" dirty="0"/>
              <a:t>, </a:t>
            </a:r>
            <a:r>
              <a:rPr lang="it-IT" sz="1600" dirty="0" err="1"/>
              <a:t>consectetur</a:t>
            </a:r>
            <a:r>
              <a:rPr lang="it-IT" sz="1600" dirty="0"/>
              <a:t> </a:t>
            </a:r>
            <a:r>
              <a:rPr lang="it-IT" sz="1600" dirty="0" err="1"/>
              <a:t>adipiscing</a:t>
            </a:r>
            <a:r>
              <a:rPr lang="it-IT" sz="1600" dirty="0"/>
              <a:t> </a:t>
            </a:r>
            <a:r>
              <a:rPr lang="it-IT" sz="1600" dirty="0" err="1"/>
              <a:t>elit</a:t>
            </a:r>
            <a:r>
              <a:rPr lang="it-IT" sz="1600" dirty="0"/>
              <a:t>, </a:t>
            </a:r>
            <a:r>
              <a:rPr lang="it-IT" sz="1600" dirty="0" err="1"/>
              <a:t>sed</a:t>
            </a:r>
            <a:r>
              <a:rPr lang="it-IT" sz="1600" dirty="0"/>
              <a:t> do </a:t>
            </a:r>
            <a:r>
              <a:rPr lang="it-IT" sz="1600" dirty="0" err="1"/>
              <a:t>eiusmod</a:t>
            </a:r>
            <a:r>
              <a:rPr lang="it-IT" sz="1600" dirty="0"/>
              <a:t> </a:t>
            </a:r>
            <a:r>
              <a:rPr lang="it-IT" sz="1600" dirty="0" err="1"/>
              <a:t>tempor</a:t>
            </a:r>
            <a:r>
              <a:rPr lang="it-IT" sz="1600" dirty="0"/>
              <a:t> </a:t>
            </a:r>
            <a:r>
              <a:rPr lang="it-IT" sz="1600" dirty="0" err="1"/>
              <a:t>incididunt</a:t>
            </a:r>
            <a:r>
              <a:rPr lang="it-IT" sz="1600" dirty="0"/>
              <a:t> ut </a:t>
            </a:r>
            <a:r>
              <a:rPr lang="it-IT" sz="1600" dirty="0" err="1"/>
              <a:t>labore</a:t>
            </a:r>
            <a:r>
              <a:rPr lang="it-IT" sz="1600" dirty="0"/>
              <a:t> et dolore magna </a:t>
            </a:r>
            <a:r>
              <a:rPr lang="it-IT" sz="1600" dirty="0" err="1"/>
              <a:t>aliqua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/>
              <a:t>Ut </a:t>
            </a:r>
            <a:r>
              <a:rPr lang="it-IT" sz="1600" dirty="0" err="1"/>
              <a:t>enim</a:t>
            </a:r>
            <a:r>
              <a:rPr lang="it-IT" sz="1600" dirty="0"/>
              <a:t> ad </a:t>
            </a:r>
            <a:r>
              <a:rPr lang="it-IT" sz="1600" dirty="0" err="1"/>
              <a:t>minim</a:t>
            </a:r>
            <a:r>
              <a:rPr lang="it-IT" sz="1600" dirty="0"/>
              <a:t> </a:t>
            </a:r>
            <a:r>
              <a:rPr lang="it-IT" sz="1600" dirty="0" err="1"/>
              <a:t>veniam</a:t>
            </a:r>
            <a:r>
              <a:rPr lang="it-IT" sz="1600" dirty="0"/>
              <a:t>, </a:t>
            </a:r>
            <a:r>
              <a:rPr lang="it-IT" sz="1600" dirty="0" err="1"/>
              <a:t>quis</a:t>
            </a:r>
            <a:r>
              <a:rPr lang="it-IT" sz="1600" dirty="0"/>
              <a:t> </a:t>
            </a:r>
            <a:r>
              <a:rPr lang="it-IT" sz="1600" dirty="0" err="1"/>
              <a:t>nostrud</a:t>
            </a:r>
            <a:r>
              <a:rPr lang="it-IT" sz="1600" dirty="0"/>
              <a:t> </a:t>
            </a:r>
            <a:r>
              <a:rPr lang="it-IT" sz="1600" dirty="0" err="1"/>
              <a:t>exercitation</a:t>
            </a:r>
            <a:r>
              <a:rPr lang="it-IT" sz="1600" dirty="0"/>
              <a:t> </a:t>
            </a:r>
            <a:r>
              <a:rPr lang="it-IT" sz="1600" dirty="0" err="1"/>
              <a:t>ullamco</a:t>
            </a:r>
            <a:r>
              <a:rPr lang="it-IT" sz="1600" dirty="0"/>
              <a:t> </a:t>
            </a:r>
            <a:r>
              <a:rPr lang="it-IT" sz="1600" dirty="0" err="1"/>
              <a:t>laboris</a:t>
            </a:r>
            <a:r>
              <a:rPr lang="it-IT" sz="1600" dirty="0"/>
              <a:t> </a:t>
            </a:r>
            <a:r>
              <a:rPr lang="it-IT" sz="1600" dirty="0" err="1"/>
              <a:t>nisi</a:t>
            </a:r>
            <a:r>
              <a:rPr lang="it-IT" sz="1600" dirty="0"/>
              <a:t> ut </a:t>
            </a:r>
            <a:r>
              <a:rPr lang="it-IT" sz="1600" dirty="0" err="1"/>
              <a:t>aliquip</a:t>
            </a:r>
            <a:r>
              <a:rPr lang="it-IT" sz="1600" dirty="0"/>
              <a:t> ex ea </a:t>
            </a:r>
            <a:r>
              <a:rPr lang="it-IT" sz="1600" dirty="0" err="1"/>
              <a:t>commodo</a:t>
            </a:r>
            <a:r>
              <a:rPr lang="it-IT" sz="1600" dirty="0"/>
              <a:t> </a:t>
            </a:r>
            <a:r>
              <a:rPr lang="it-IT" sz="1600" dirty="0" err="1"/>
              <a:t>consequat</a:t>
            </a:r>
            <a:r>
              <a:rPr lang="it-IT" sz="1600" dirty="0"/>
              <a:t>. </a:t>
            </a:r>
            <a:r>
              <a:rPr lang="it-IT" sz="1600" dirty="0" err="1"/>
              <a:t>Duis</a:t>
            </a:r>
            <a:r>
              <a:rPr lang="it-IT" sz="1600" dirty="0"/>
              <a:t> </a:t>
            </a:r>
            <a:r>
              <a:rPr lang="it-IT" sz="1600" dirty="0" err="1"/>
              <a:t>aute</a:t>
            </a:r>
            <a:r>
              <a:rPr lang="it-IT" sz="1600" dirty="0"/>
              <a:t> </a:t>
            </a:r>
            <a:r>
              <a:rPr lang="it-IT" sz="1600" dirty="0" err="1"/>
              <a:t>irure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in </a:t>
            </a:r>
            <a:r>
              <a:rPr lang="it-IT" sz="1600" dirty="0" err="1"/>
              <a:t>reprehenderit</a:t>
            </a:r>
            <a:r>
              <a:rPr lang="it-IT" sz="1600" dirty="0"/>
              <a:t> in </a:t>
            </a:r>
            <a:r>
              <a:rPr lang="it-IT" sz="1600" dirty="0" err="1"/>
              <a:t>voluptate</a:t>
            </a:r>
            <a:r>
              <a:rPr lang="it-IT" sz="1600" dirty="0"/>
              <a:t> </a:t>
            </a:r>
            <a:r>
              <a:rPr lang="it-IT" sz="1600" dirty="0" err="1"/>
              <a:t>velit</a:t>
            </a:r>
            <a:r>
              <a:rPr lang="it-IT" sz="1600" dirty="0"/>
              <a:t> esse </a:t>
            </a:r>
            <a:r>
              <a:rPr lang="it-IT" sz="1600" dirty="0" err="1"/>
              <a:t>cillum</a:t>
            </a:r>
            <a:r>
              <a:rPr lang="it-IT" sz="1600" dirty="0"/>
              <a:t> dolore </a:t>
            </a:r>
            <a:r>
              <a:rPr lang="it-IT" sz="1600" dirty="0" err="1"/>
              <a:t>eu</a:t>
            </a:r>
            <a:r>
              <a:rPr lang="it-IT" sz="1600" dirty="0"/>
              <a:t> </a:t>
            </a:r>
            <a:r>
              <a:rPr lang="it-IT" sz="1600" dirty="0" err="1"/>
              <a:t>fugiat</a:t>
            </a:r>
            <a:r>
              <a:rPr lang="it-IT" sz="1600" dirty="0"/>
              <a:t> nulla </a:t>
            </a:r>
            <a:r>
              <a:rPr lang="it-IT" sz="1600" dirty="0" err="1"/>
              <a:t>pariatur</a:t>
            </a:r>
            <a:r>
              <a:rPr lang="it-IT" sz="1600" dirty="0"/>
              <a:t>. </a:t>
            </a:r>
            <a:r>
              <a:rPr lang="it-IT" sz="1600" dirty="0" err="1"/>
              <a:t>Excepteur</a:t>
            </a:r>
            <a:r>
              <a:rPr lang="it-IT" sz="1600" dirty="0"/>
              <a:t> </a:t>
            </a:r>
            <a:r>
              <a:rPr lang="it-IT" sz="1600" dirty="0" err="1"/>
              <a:t>sint</a:t>
            </a:r>
            <a:r>
              <a:rPr lang="it-IT" sz="1600" dirty="0"/>
              <a:t> </a:t>
            </a:r>
            <a:r>
              <a:rPr lang="it-IT" sz="1600" dirty="0" err="1"/>
              <a:t>occaecat</a:t>
            </a:r>
            <a:r>
              <a:rPr lang="it-IT" sz="1600" dirty="0"/>
              <a:t> </a:t>
            </a:r>
            <a:r>
              <a:rPr lang="it-IT" sz="1600" dirty="0" err="1"/>
              <a:t>cupidatat</a:t>
            </a:r>
            <a:r>
              <a:rPr lang="it-IT" sz="1600" dirty="0"/>
              <a:t> non </a:t>
            </a:r>
            <a:r>
              <a:rPr lang="it-IT" sz="1600" dirty="0" err="1"/>
              <a:t>proident</a:t>
            </a:r>
            <a:r>
              <a:rPr lang="it-IT" sz="1600" dirty="0"/>
              <a:t>, </a:t>
            </a:r>
            <a:r>
              <a:rPr lang="it-IT" sz="1600" dirty="0" err="1"/>
              <a:t>sunt</a:t>
            </a:r>
            <a:r>
              <a:rPr lang="it-IT" sz="1600" dirty="0"/>
              <a:t> in culpa qui officia </a:t>
            </a:r>
            <a:r>
              <a:rPr lang="it-IT" sz="1600" dirty="0" err="1"/>
              <a:t>deserunt</a:t>
            </a:r>
            <a:r>
              <a:rPr lang="it-IT" sz="1600" dirty="0"/>
              <a:t> </a:t>
            </a:r>
            <a:r>
              <a:rPr lang="it-IT" sz="1600" dirty="0" err="1"/>
              <a:t>mollit</a:t>
            </a:r>
            <a:r>
              <a:rPr lang="it-IT" sz="1600" dirty="0"/>
              <a:t> </a:t>
            </a:r>
            <a:r>
              <a:rPr lang="it-IT" sz="1600" dirty="0" err="1"/>
              <a:t>anim</a:t>
            </a:r>
            <a:r>
              <a:rPr lang="it-IT" sz="1600" dirty="0"/>
              <a:t> id est </a:t>
            </a:r>
            <a:r>
              <a:rPr lang="it-IT" sz="1600" dirty="0" err="1"/>
              <a:t>laborum</a:t>
            </a:r>
            <a:r>
              <a:rPr lang="it-IT" sz="1600" dirty="0"/>
              <a:t>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5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  <p:sp>
        <p:nvSpPr>
          <p:cNvPr id="22" name="CasellaDiTesto 21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26" name="Connettore diritto 25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49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9507" y="1312333"/>
            <a:ext cx="8604984" cy="4698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33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35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  <p:sp>
        <p:nvSpPr>
          <p:cNvPr id="37" name="CasellaDiTesto 36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38" name="Connettore diritto 37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36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e contenuto (40-6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5"/>
          </p:nvPr>
        </p:nvSpPr>
        <p:spPr>
          <a:xfrm>
            <a:off x="3889375" y="1278467"/>
            <a:ext cx="4984750" cy="4775199"/>
          </a:xfrm>
        </p:spPr>
        <p:txBody>
          <a:bodyPr>
            <a:no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5" name="Segnaposto contenuto 2"/>
          <p:cNvSpPr>
            <a:spLocks noGrp="1"/>
          </p:cNvSpPr>
          <p:nvPr>
            <p:ph idx="14" hasCustomPrompt="1"/>
          </p:nvPr>
        </p:nvSpPr>
        <p:spPr>
          <a:xfrm>
            <a:off x="269507" y="1279032"/>
            <a:ext cx="3465095" cy="4774255"/>
          </a:xfrm>
        </p:spPr>
        <p:txBody>
          <a:bodyPr numCol="1" spcCol="360000" anchor="t">
            <a:noAutofit/>
          </a:bodyPr>
          <a:lstStyle>
            <a:lvl1pPr>
              <a:lnSpc>
                <a:spcPct val="125000"/>
              </a:lnSpc>
              <a:defRPr sz="1600"/>
            </a:lvl1pPr>
          </a:lstStyle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 err="1"/>
              <a:t>Lorem</a:t>
            </a:r>
            <a:r>
              <a:rPr lang="it-IT" sz="1600" dirty="0"/>
              <a:t> </a:t>
            </a:r>
            <a:r>
              <a:rPr lang="it-IT" sz="1600" dirty="0" err="1"/>
              <a:t>ipsum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</a:t>
            </a:r>
            <a:r>
              <a:rPr lang="it-IT" sz="1600" dirty="0" err="1"/>
              <a:t>sit</a:t>
            </a:r>
            <a:r>
              <a:rPr lang="it-IT" sz="1600" dirty="0"/>
              <a:t> </a:t>
            </a:r>
            <a:r>
              <a:rPr lang="it-IT" sz="1600" dirty="0" err="1"/>
              <a:t>amet</a:t>
            </a:r>
            <a:r>
              <a:rPr lang="it-IT" sz="1600" dirty="0"/>
              <a:t>, </a:t>
            </a:r>
            <a:r>
              <a:rPr lang="it-IT" sz="1600" dirty="0" err="1"/>
              <a:t>consectetur</a:t>
            </a:r>
            <a:r>
              <a:rPr lang="it-IT" sz="1600" dirty="0"/>
              <a:t> </a:t>
            </a:r>
            <a:r>
              <a:rPr lang="it-IT" sz="1600" dirty="0" err="1"/>
              <a:t>adipiscing</a:t>
            </a:r>
            <a:r>
              <a:rPr lang="it-IT" sz="1600" dirty="0"/>
              <a:t> </a:t>
            </a:r>
            <a:r>
              <a:rPr lang="it-IT" sz="1600" dirty="0" err="1"/>
              <a:t>elit</a:t>
            </a:r>
            <a:r>
              <a:rPr lang="it-IT" sz="1600" dirty="0"/>
              <a:t>, </a:t>
            </a:r>
            <a:r>
              <a:rPr lang="it-IT" sz="1600" dirty="0" err="1"/>
              <a:t>sed</a:t>
            </a:r>
            <a:r>
              <a:rPr lang="it-IT" sz="1600" dirty="0"/>
              <a:t> do </a:t>
            </a:r>
            <a:r>
              <a:rPr lang="it-IT" sz="1600" dirty="0" err="1"/>
              <a:t>eiusmod</a:t>
            </a:r>
            <a:r>
              <a:rPr lang="it-IT" sz="1600" dirty="0"/>
              <a:t> </a:t>
            </a:r>
            <a:r>
              <a:rPr lang="it-IT" sz="1600" dirty="0" err="1"/>
              <a:t>tempor</a:t>
            </a:r>
            <a:r>
              <a:rPr lang="it-IT" sz="1600" dirty="0"/>
              <a:t> </a:t>
            </a:r>
            <a:r>
              <a:rPr lang="it-IT" sz="1600" dirty="0" err="1"/>
              <a:t>incididunt</a:t>
            </a:r>
            <a:r>
              <a:rPr lang="it-IT" sz="1600" dirty="0"/>
              <a:t> ut </a:t>
            </a:r>
            <a:r>
              <a:rPr lang="it-IT" sz="1600" dirty="0" err="1"/>
              <a:t>labore</a:t>
            </a:r>
            <a:r>
              <a:rPr lang="it-IT" sz="1600" dirty="0"/>
              <a:t> et dolore magna </a:t>
            </a:r>
            <a:r>
              <a:rPr lang="it-IT" sz="1600" dirty="0" err="1"/>
              <a:t>aliqua</a:t>
            </a:r>
            <a:r>
              <a:rPr lang="it-IT" sz="1600" dirty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1600" dirty="0"/>
              <a:t>Ut </a:t>
            </a:r>
            <a:r>
              <a:rPr lang="it-IT" sz="1600" dirty="0" err="1"/>
              <a:t>enim</a:t>
            </a:r>
            <a:r>
              <a:rPr lang="it-IT" sz="1600" dirty="0"/>
              <a:t> ad </a:t>
            </a:r>
            <a:r>
              <a:rPr lang="it-IT" sz="1600" dirty="0" err="1"/>
              <a:t>minim</a:t>
            </a:r>
            <a:r>
              <a:rPr lang="it-IT" sz="1600" dirty="0"/>
              <a:t> </a:t>
            </a:r>
            <a:r>
              <a:rPr lang="it-IT" sz="1600" dirty="0" err="1"/>
              <a:t>veniam</a:t>
            </a:r>
            <a:r>
              <a:rPr lang="it-IT" sz="1600" dirty="0"/>
              <a:t>, </a:t>
            </a:r>
            <a:r>
              <a:rPr lang="it-IT" sz="1600" dirty="0" err="1"/>
              <a:t>quis</a:t>
            </a:r>
            <a:r>
              <a:rPr lang="it-IT" sz="1600" dirty="0"/>
              <a:t> </a:t>
            </a:r>
            <a:r>
              <a:rPr lang="it-IT" sz="1600" dirty="0" err="1"/>
              <a:t>nostrud</a:t>
            </a:r>
            <a:r>
              <a:rPr lang="it-IT" sz="1600" dirty="0"/>
              <a:t> </a:t>
            </a:r>
            <a:r>
              <a:rPr lang="it-IT" sz="1600" dirty="0" err="1"/>
              <a:t>exercitation</a:t>
            </a:r>
            <a:r>
              <a:rPr lang="it-IT" sz="1600" dirty="0"/>
              <a:t> </a:t>
            </a:r>
            <a:r>
              <a:rPr lang="it-IT" sz="1600" dirty="0" err="1"/>
              <a:t>ullamco</a:t>
            </a:r>
            <a:r>
              <a:rPr lang="it-IT" sz="1600" dirty="0"/>
              <a:t> </a:t>
            </a:r>
            <a:r>
              <a:rPr lang="it-IT" sz="1600" dirty="0" err="1"/>
              <a:t>laboris</a:t>
            </a:r>
            <a:r>
              <a:rPr lang="it-IT" sz="1600" dirty="0"/>
              <a:t> </a:t>
            </a:r>
            <a:r>
              <a:rPr lang="it-IT" sz="1600" dirty="0" err="1"/>
              <a:t>nisi</a:t>
            </a:r>
            <a:r>
              <a:rPr lang="it-IT" sz="1600" dirty="0"/>
              <a:t> ut </a:t>
            </a:r>
            <a:r>
              <a:rPr lang="it-IT" sz="1600" dirty="0" err="1"/>
              <a:t>aliquip</a:t>
            </a:r>
            <a:r>
              <a:rPr lang="it-IT" sz="1600" dirty="0"/>
              <a:t> ex ea </a:t>
            </a:r>
            <a:r>
              <a:rPr lang="it-IT" sz="1600" dirty="0" err="1"/>
              <a:t>commodo</a:t>
            </a:r>
            <a:r>
              <a:rPr lang="it-IT" sz="1600" dirty="0"/>
              <a:t> </a:t>
            </a:r>
            <a:r>
              <a:rPr lang="it-IT" sz="1600" dirty="0" err="1"/>
              <a:t>consequat</a:t>
            </a:r>
            <a:r>
              <a:rPr lang="it-IT" sz="1600" dirty="0"/>
              <a:t>. </a:t>
            </a:r>
            <a:r>
              <a:rPr lang="it-IT" sz="1600" dirty="0" err="1"/>
              <a:t>Duis</a:t>
            </a:r>
            <a:r>
              <a:rPr lang="it-IT" sz="1600" dirty="0"/>
              <a:t> </a:t>
            </a:r>
            <a:r>
              <a:rPr lang="it-IT" sz="1600" dirty="0" err="1"/>
              <a:t>aute</a:t>
            </a:r>
            <a:r>
              <a:rPr lang="it-IT" sz="1600" dirty="0"/>
              <a:t> </a:t>
            </a:r>
            <a:r>
              <a:rPr lang="it-IT" sz="1600" dirty="0" err="1"/>
              <a:t>irure</a:t>
            </a:r>
            <a:r>
              <a:rPr lang="it-IT" sz="1600" dirty="0"/>
              <a:t> </a:t>
            </a:r>
            <a:r>
              <a:rPr lang="it-IT" sz="1600" dirty="0" err="1"/>
              <a:t>dolor</a:t>
            </a:r>
            <a:r>
              <a:rPr lang="it-IT" sz="1600" dirty="0"/>
              <a:t> in </a:t>
            </a:r>
            <a:r>
              <a:rPr lang="it-IT" sz="1600" dirty="0" err="1"/>
              <a:t>reprehenderit</a:t>
            </a:r>
            <a:r>
              <a:rPr lang="it-IT" sz="1600" dirty="0"/>
              <a:t> in </a:t>
            </a:r>
            <a:r>
              <a:rPr lang="it-IT" sz="1600" dirty="0" err="1"/>
              <a:t>voluptate</a:t>
            </a:r>
            <a:r>
              <a:rPr lang="it-IT" sz="1600" dirty="0"/>
              <a:t> </a:t>
            </a:r>
            <a:r>
              <a:rPr lang="it-IT" sz="1600" dirty="0" err="1"/>
              <a:t>velit</a:t>
            </a:r>
            <a:r>
              <a:rPr lang="it-IT" sz="1600" dirty="0"/>
              <a:t> esse </a:t>
            </a:r>
            <a:r>
              <a:rPr lang="it-IT" sz="1600" dirty="0" err="1"/>
              <a:t>cillum</a:t>
            </a:r>
            <a:r>
              <a:rPr lang="it-IT" sz="1600" dirty="0"/>
              <a:t> dolore </a:t>
            </a:r>
            <a:r>
              <a:rPr lang="it-IT" sz="1600" dirty="0" err="1"/>
              <a:t>eu</a:t>
            </a:r>
            <a:r>
              <a:rPr lang="it-IT" sz="1600" dirty="0"/>
              <a:t> </a:t>
            </a:r>
            <a:r>
              <a:rPr lang="it-IT" sz="1600" dirty="0" err="1"/>
              <a:t>fugiat</a:t>
            </a:r>
            <a:r>
              <a:rPr lang="it-IT" sz="1600" dirty="0"/>
              <a:t> nulla </a:t>
            </a:r>
            <a:r>
              <a:rPr lang="it-IT" sz="1600" dirty="0" err="1"/>
              <a:t>pariatur</a:t>
            </a:r>
            <a:r>
              <a:rPr lang="it-IT" sz="1600" dirty="0"/>
              <a:t>. </a:t>
            </a:r>
            <a:r>
              <a:rPr lang="it-IT" sz="1600" dirty="0" err="1"/>
              <a:t>Excepteur</a:t>
            </a:r>
            <a:r>
              <a:rPr lang="it-IT" sz="1600" dirty="0"/>
              <a:t> </a:t>
            </a:r>
            <a:r>
              <a:rPr lang="it-IT" sz="1600" dirty="0" err="1"/>
              <a:t>sint</a:t>
            </a:r>
            <a:r>
              <a:rPr lang="it-IT" sz="1600" dirty="0"/>
              <a:t> </a:t>
            </a:r>
            <a:r>
              <a:rPr lang="it-IT" sz="1600" dirty="0" err="1"/>
              <a:t>occaecat</a:t>
            </a:r>
            <a:r>
              <a:rPr lang="it-IT" sz="1600" dirty="0"/>
              <a:t> </a:t>
            </a:r>
            <a:r>
              <a:rPr lang="it-IT" sz="1600" dirty="0" err="1"/>
              <a:t>cupidatat</a:t>
            </a:r>
            <a:r>
              <a:rPr lang="it-IT" sz="1600" dirty="0"/>
              <a:t> non </a:t>
            </a:r>
            <a:r>
              <a:rPr lang="it-IT" sz="1600" dirty="0" err="1"/>
              <a:t>proident</a:t>
            </a:r>
            <a:r>
              <a:rPr lang="it-IT" sz="1600" dirty="0"/>
              <a:t>, </a:t>
            </a:r>
            <a:r>
              <a:rPr lang="it-IT" sz="1600" dirty="0" err="1"/>
              <a:t>sunt</a:t>
            </a:r>
            <a:r>
              <a:rPr lang="it-IT" sz="1600" dirty="0"/>
              <a:t> in culpa qui officia </a:t>
            </a:r>
            <a:r>
              <a:rPr lang="it-IT" sz="1600" dirty="0" err="1"/>
              <a:t>deserunt</a:t>
            </a:r>
            <a:r>
              <a:rPr lang="it-IT" sz="1600" dirty="0"/>
              <a:t> </a:t>
            </a:r>
            <a:r>
              <a:rPr lang="it-IT" sz="1600" dirty="0" err="1"/>
              <a:t>mollit</a:t>
            </a:r>
            <a:r>
              <a:rPr lang="it-IT" sz="1600" dirty="0"/>
              <a:t> </a:t>
            </a:r>
            <a:r>
              <a:rPr lang="it-IT" sz="1600" dirty="0" err="1"/>
              <a:t>anim</a:t>
            </a:r>
            <a:r>
              <a:rPr lang="it-IT" sz="1600" dirty="0"/>
              <a:t> id est </a:t>
            </a:r>
            <a:r>
              <a:rPr lang="it-IT" sz="1600" dirty="0" err="1"/>
              <a:t>laborum</a:t>
            </a:r>
            <a:r>
              <a:rPr lang="it-IT" sz="1600" dirty="0"/>
              <a:t>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69507" y="172621"/>
            <a:ext cx="8604986" cy="416095"/>
          </a:xfrm>
        </p:spPr>
        <p:txBody>
          <a:bodyPr lIns="0" rIns="0" anchor="t">
            <a:noAutofit/>
          </a:bodyPr>
          <a:lstStyle>
            <a:lvl1pPr>
              <a:defRPr sz="2400">
                <a:solidFill>
                  <a:srgbClr val="0066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Titolo della slide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7066" y="6242972"/>
            <a:ext cx="1017425" cy="365125"/>
          </a:xfr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5" name="Connettore 1 7"/>
          <p:cNvCxnSpPr/>
          <p:nvPr userDrawn="1"/>
        </p:nvCxnSpPr>
        <p:spPr>
          <a:xfrm>
            <a:off x="0" y="601554"/>
            <a:ext cx="8874493" cy="0"/>
          </a:xfrm>
          <a:prstGeom prst="line">
            <a:avLst/>
          </a:prstGeom>
          <a:ln w="19050">
            <a:solidFill>
              <a:srgbClr val="00663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70242" y="734097"/>
            <a:ext cx="8604250" cy="345411"/>
          </a:xfrm>
        </p:spPr>
        <p:txBody>
          <a:bodyPr l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Sottotitolo della slide</a:t>
            </a:r>
          </a:p>
        </p:txBody>
      </p:sp>
      <p:sp>
        <p:nvSpPr>
          <p:cNvPr id="22" name="CasellaDiTesto 21"/>
          <p:cNvSpPr txBox="1"/>
          <p:nvPr userDrawn="1"/>
        </p:nvSpPr>
        <p:spPr>
          <a:xfrm>
            <a:off x="269507" y="6300711"/>
            <a:ext cx="123756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Università LUMSA</a:t>
            </a:r>
          </a:p>
        </p:txBody>
      </p:sp>
      <p:cxnSp>
        <p:nvCxnSpPr>
          <p:cNvPr id="26" name="Connettore diritto 25"/>
          <p:cNvCxnSpPr/>
          <p:nvPr userDrawn="1"/>
        </p:nvCxnSpPr>
        <p:spPr>
          <a:xfrm>
            <a:off x="285014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 userDrawn="1"/>
        </p:nvCxnSpPr>
        <p:spPr>
          <a:xfrm>
            <a:off x="8874491" y="6300711"/>
            <a:ext cx="0" cy="246221"/>
          </a:xfrm>
          <a:prstGeom prst="line">
            <a:avLst/>
          </a:prstGeom>
          <a:ln w="12700">
            <a:solidFill>
              <a:srgbClr val="007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54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DED2A74-3D0D-49B8-89BC-D2C6E902C5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08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663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3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3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33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33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2464" y="1686227"/>
            <a:ext cx="5772150" cy="1790029"/>
          </a:xfrm>
        </p:spPr>
        <p:txBody>
          <a:bodyPr anchor="b">
            <a:normAutofit/>
          </a:bodyPr>
          <a:lstStyle/>
          <a:p>
            <a:pPr algn="ctr"/>
            <a:r>
              <a:rPr lang="it-IT" dirty="0"/>
              <a:t>Il disimpegno morale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52099" y="4219778"/>
            <a:ext cx="4140200" cy="355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Prof.ssa Laura </a:t>
            </a:r>
            <a:r>
              <a:rPr lang="it-IT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Seragusa</a:t>
            </a: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52099" y="6137945"/>
            <a:ext cx="4140200" cy="355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A.A. 2020-2021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52099" y="4638751"/>
            <a:ext cx="3083407" cy="6013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Cattedra di Psicologia Investigativa</a:t>
            </a:r>
          </a:p>
        </p:txBody>
      </p:sp>
    </p:spTree>
    <p:extLst>
      <p:ext uri="{BB962C8B-B14F-4D97-AF65-F5344CB8AC3E}">
        <p14:creationId xmlns:p14="http://schemas.microsoft.com/office/powerpoint/2010/main" val="126163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Agency Morale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Componenti</a:t>
            </a:r>
          </a:p>
        </p:txBody>
      </p:sp>
      <p:sp>
        <p:nvSpPr>
          <p:cNvPr id="9" name="Rettangolo 8"/>
          <p:cNvSpPr/>
          <p:nvPr/>
        </p:nvSpPr>
        <p:spPr>
          <a:xfrm>
            <a:off x="2747392" y="778360"/>
            <a:ext cx="36215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sz="3600" b="1" dirty="0"/>
          </a:p>
          <a:p>
            <a:r>
              <a:rPr lang="it-IT" sz="3600" b="1" dirty="0"/>
              <a:t>Agency morale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13968" y="3864341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dirty="0"/>
              <a:t>Pensiero anticipatorio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-97279" y="438527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400" dirty="0" err="1"/>
              <a:t>Autoreazione</a:t>
            </a:r>
            <a:endParaRPr lang="it-IT" sz="2400" dirty="0"/>
          </a:p>
        </p:txBody>
      </p:sp>
      <p:sp>
        <p:nvSpPr>
          <p:cNvPr id="17" name="Rettangolo 16"/>
          <p:cNvSpPr/>
          <p:nvPr/>
        </p:nvSpPr>
        <p:spPr>
          <a:xfrm>
            <a:off x="1150258" y="2390919"/>
            <a:ext cx="1698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Si manifesta tramite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1085694" y="4964392"/>
            <a:ext cx="2206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dirty="0"/>
              <a:t>Autoriflessione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225" y="2900171"/>
            <a:ext cx="20113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225" y="3723887"/>
            <a:ext cx="2127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ttore 2 3"/>
          <p:cNvCxnSpPr/>
          <p:nvPr/>
        </p:nvCxnSpPr>
        <p:spPr>
          <a:xfrm flipH="1">
            <a:off x="3060700" y="1978689"/>
            <a:ext cx="601887" cy="650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558144" y="2065813"/>
            <a:ext cx="544081" cy="650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1085694" y="2390918"/>
            <a:ext cx="1762802" cy="1200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68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dirty="0"/>
              <a:t>I meccanismi di disimpegno morale operano in 4 aree:</a:t>
            </a:r>
          </a:p>
          <a:p>
            <a:pPr marL="342900" indent="-342900">
              <a:buAutoNum type="arabicPeriod"/>
            </a:pPr>
            <a:r>
              <a:rPr lang="it-IT" sz="2000" dirty="0"/>
              <a:t>livello del comportamento, </a:t>
            </a:r>
          </a:p>
          <a:p>
            <a:pPr marL="342900" indent="-342900">
              <a:buAutoNum type="arabicPeriod"/>
            </a:pPr>
            <a:r>
              <a:rPr lang="it-IT" sz="2000" dirty="0"/>
              <a:t>livello dell’agency, </a:t>
            </a:r>
          </a:p>
          <a:p>
            <a:pPr marL="342900" indent="-342900">
              <a:buAutoNum type="arabicPeriod"/>
            </a:pPr>
            <a:r>
              <a:rPr lang="it-IT" sz="2000" dirty="0"/>
              <a:t>livello del risultato, </a:t>
            </a:r>
          </a:p>
          <a:p>
            <a:pPr marL="342900" indent="-342900">
              <a:buAutoNum type="arabicPeriod"/>
            </a:pPr>
            <a:r>
              <a:rPr lang="it-IT" sz="2000" dirty="0"/>
              <a:t>livello della vittima.</a:t>
            </a: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Meccanismi di disimpegno morale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aree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423" y="2524125"/>
            <a:ext cx="4887355" cy="350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4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Gli 8 Meccanismi del </a:t>
            </a:r>
            <a:r>
              <a:rPr lang="it-IT" dirty="0"/>
              <a:t>disimpegno morale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Loci e meccanismi corrispondenti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396506" y="1930400"/>
            <a:ext cx="2994393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it-IT" sz="1600" b="1" dirty="0">
                <a:solidFill>
                  <a:schemeClr val="tx1"/>
                </a:solidFill>
              </a:rPr>
              <a:t>Giustificazione Morale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it-IT" sz="1600" b="1" dirty="0">
                <a:solidFill>
                  <a:schemeClr val="tx1"/>
                </a:solidFill>
              </a:rPr>
              <a:t>Confronto vantaggioso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it-IT" sz="1600" b="1" dirty="0" err="1">
                <a:solidFill>
                  <a:schemeClr val="tx1"/>
                </a:solidFill>
              </a:rPr>
              <a:t>Etichettamento</a:t>
            </a:r>
            <a:r>
              <a:rPr lang="it-IT" sz="1600" b="1" dirty="0">
                <a:solidFill>
                  <a:schemeClr val="tx1"/>
                </a:solidFill>
              </a:rPr>
              <a:t> eufemistico</a:t>
            </a:r>
          </a:p>
        </p:txBody>
      </p:sp>
      <p:sp>
        <p:nvSpPr>
          <p:cNvPr id="9" name="Rettangolo 8"/>
          <p:cNvSpPr/>
          <p:nvPr/>
        </p:nvSpPr>
        <p:spPr>
          <a:xfrm>
            <a:off x="5616206" y="1930400"/>
            <a:ext cx="2994393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 startAt="4"/>
            </a:pPr>
            <a:r>
              <a:rPr lang="it-IT" sz="1600" b="1" dirty="0">
                <a:solidFill>
                  <a:schemeClr val="tx1"/>
                </a:solidFill>
              </a:rPr>
              <a:t>Spostamento della responsabilità</a:t>
            </a:r>
          </a:p>
          <a:p>
            <a:pPr marL="342900" indent="-342900" algn="ctr">
              <a:buFont typeface="+mj-lt"/>
              <a:buAutoNum type="arabicPeriod" startAt="4"/>
            </a:pPr>
            <a:r>
              <a:rPr lang="it-IT" sz="1600" b="1" dirty="0">
                <a:solidFill>
                  <a:schemeClr val="tx1"/>
                </a:solidFill>
              </a:rPr>
              <a:t>Diffusione della responsabilità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66158" y="4482909"/>
            <a:ext cx="2994393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 startAt="6"/>
            </a:pPr>
            <a:r>
              <a:rPr lang="it-IT" b="1" dirty="0">
                <a:solidFill>
                  <a:schemeClr val="tx1"/>
                </a:solidFill>
              </a:rPr>
              <a:t>Minimizzare 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Ignorare o distorcere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le conseguenze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616206" y="4508118"/>
            <a:ext cx="2994393" cy="121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 startAt="7"/>
            </a:pPr>
            <a:r>
              <a:rPr lang="it-IT" b="1" dirty="0" err="1">
                <a:solidFill>
                  <a:schemeClr val="tx1"/>
                </a:solidFill>
              </a:rPr>
              <a:t>Deumanizzazione</a:t>
            </a:r>
            <a:r>
              <a:rPr lang="it-IT" b="1" dirty="0">
                <a:solidFill>
                  <a:schemeClr val="tx1"/>
                </a:solidFill>
              </a:rPr>
              <a:t> </a:t>
            </a:r>
          </a:p>
          <a:p>
            <a:pPr marL="342900" indent="-342900" algn="ctr">
              <a:buFont typeface="+mj-lt"/>
              <a:buAutoNum type="arabicPeriod" startAt="7"/>
            </a:pPr>
            <a:r>
              <a:rPr lang="it-IT" b="1" dirty="0">
                <a:solidFill>
                  <a:schemeClr val="tx1"/>
                </a:solidFill>
              </a:rPr>
              <a:t>Attribuzione della colpa alla vittima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3758" y="1413926"/>
            <a:ext cx="3548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C00000"/>
                </a:solidFill>
              </a:rPr>
              <a:t>LOCUS DEL COMPORTAMENTO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233803" y="1413926"/>
            <a:ext cx="3548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C00000"/>
                </a:solidFill>
              </a:rPr>
              <a:t>LOCUS DELL’AGENCY</a:t>
            </a: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609" y="2841913"/>
            <a:ext cx="1394194" cy="2098239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89230" y="3907958"/>
            <a:ext cx="3548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C00000"/>
                </a:solidFill>
              </a:rPr>
              <a:t>LOCUS DEL RISULTATO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5499430" y="3927562"/>
            <a:ext cx="3548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C00000"/>
                </a:solidFill>
              </a:rPr>
              <a:t>LOCUS DELLA VITTIMA</a:t>
            </a:r>
          </a:p>
        </p:txBody>
      </p:sp>
    </p:spTree>
    <p:extLst>
      <p:ext uri="{BB962C8B-B14F-4D97-AF65-F5344CB8AC3E}">
        <p14:creationId xmlns:p14="http://schemas.microsoft.com/office/powerpoint/2010/main" val="2152331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Coloro che riescono a farvi credere a delle assurdità possono farvi commettere delle atrocità</a:t>
            </a:r>
            <a:r>
              <a:rPr lang="it-IT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 (Voltaire)</a:t>
            </a:r>
            <a:endParaRPr lang="it-IT" sz="2000" i="1" dirty="0"/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sz="1800" dirty="0"/>
              <a:t>Si tratta di giustificazioni sociali e morali che nobilitano le pratiche dannose in virtù di finalità giuste e scopi onorevoli. Tale processo trasforma la condotta riprovevole in socialmente e personalmente accettabile ritraendola al servizio di scopi altamente morali.</a:t>
            </a:r>
          </a:p>
          <a:p>
            <a:pPr marL="0" indent="0" algn="ctr">
              <a:buNone/>
            </a:pPr>
            <a:r>
              <a:rPr lang="it-IT" sz="1800" dirty="0"/>
              <a:t>Giustificazioni Morali 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Per esempio giustificazioni di tipo religioso (santa inquisizione; jihad), ideologico (ideologia </a:t>
            </a:r>
            <a:r>
              <a:rPr lang="it-IT" sz="1800" dirty="0" err="1"/>
              <a:t>pedofilica</a:t>
            </a:r>
            <a:r>
              <a:rPr lang="it-IT" sz="1800" dirty="0"/>
              <a:t>) sociale (la razza pura), economico e costituzionale.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Locus del comportamento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1. Giustificazione morale</a:t>
            </a:r>
          </a:p>
        </p:txBody>
      </p:sp>
      <p:cxnSp>
        <p:nvCxnSpPr>
          <p:cNvPr id="4" name="Connettore 2 3"/>
          <p:cNvCxnSpPr/>
          <p:nvPr/>
        </p:nvCxnSpPr>
        <p:spPr>
          <a:xfrm flipH="1">
            <a:off x="3416300" y="3924300"/>
            <a:ext cx="431800" cy="36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965700" y="3937000"/>
            <a:ext cx="406400" cy="36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057400" y="4432300"/>
            <a:ext cx="212090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coinvolgono la moralità in una missione valida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648200" y="4432300"/>
            <a:ext cx="212090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disimpegnano la moralità dal comportamento</a:t>
            </a:r>
          </a:p>
        </p:txBody>
      </p:sp>
    </p:spTree>
    <p:extLst>
      <p:ext uri="{BB962C8B-B14F-4D97-AF65-F5344CB8AC3E}">
        <p14:creationId xmlns:p14="http://schemas.microsoft.com/office/powerpoint/2010/main" val="34150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i="1" dirty="0"/>
              <a:t>«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volte i giudizi sui comportamenti dipendono anche dal confronto di essi con altri.» (Bandura 2006) 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Un'azione riprovevole viene resa più accettabile confrontandola con una ancora più riprovevole. maggiore è la forza del contrasto più alto sarà l’effetto dell’autoassoluzione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«io non ho stuprato mia moglie, non è possibile stuprare la moglie visto che è la moglie; ci sono persone che picchiano le mogli e fanno loro del male. Io ho solo voluto un rapporto che è nei doveri coniugali» (detenuto per stupro e violenza domestica)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Locus del comportamento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2. Confronto vantaggioso</a:t>
            </a:r>
          </a:p>
        </p:txBody>
      </p:sp>
    </p:spTree>
    <p:extLst>
      <p:ext uri="{BB962C8B-B14F-4D97-AF65-F5344CB8AC3E}">
        <p14:creationId xmlns:p14="http://schemas.microsoft.com/office/powerpoint/2010/main" val="193674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i="1" dirty="0"/>
              <a:t>«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chiamano pulizia etnica. Ma di pulito non c’è niente. Non le mani degli assassini. Non le coscienze di chi ha taciuto.» (Srebrenica 1995)* 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il modo in cui chiamiamo gli eventi modella la percezione che abbiamo degli stessi.</a:t>
            </a:r>
          </a:p>
          <a:p>
            <a:pPr marL="0" indent="0">
              <a:buNone/>
            </a:pPr>
            <a:r>
              <a:rPr lang="it-IT" sz="1800" dirty="0"/>
              <a:t>Alcune azioni fortemente nocive possono essere chiamate con nomi nobilitanti e in questo modo vengono più facilmente accettate.</a:t>
            </a:r>
          </a:p>
          <a:p>
            <a:pPr marL="0" lvl="0" indent="0">
              <a:buNone/>
            </a:pPr>
            <a:r>
              <a:rPr lang="it-IT" sz="1800" dirty="0"/>
              <a:t>In questo modo, attraverso termini che addolciscono l’impatto delle azioni disumane le persone vengono desensibilizzate e disimpegnate moralmente.</a:t>
            </a:r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Locus del comportamento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3. </a:t>
            </a:r>
            <a:r>
              <a:rPr lang="it-IT" b="1" dirty="0" err="1">
                <a:solidFill>
                  <a:srgbClr val="C00000"/>
                </a:solidFill>
              </a:rPr>
              <a:t>Etichettamento</a:t>
            </a:r>
            <a:r>
              <a:rPr lang="it-IT" b="1" dirty="0">
                <a:solidFill>
                  <a:srgbClr val="C00000"/>
                </a:solidFill>
              </a:rPr>
              <a:t> eufemistico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19100" y="5486400"/>
            <a:ext cx="849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*(Nel 1995 morirono più di 8000 musulmani Bosniaci ad opera dei Serbi)</a:t>
            </a:r>
          </a:p>
        </p:txBody>
      </p:sp>
    </p:spTree>
    <p:extLst>
      <p:ext uri="{BB962C8B-B14F-4D97-AF65-F5344CB8AC3E}">
        <p14:creationId xmlns:p14="http://schemas.microsoft.com/office/powerpoint/2010/main" val="15636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«Sono stati commessi più crimini odiosi in nome dell’obbedienza che in nome della ribellione» (C. P. </a:t>
            </a:r>
            <a:r>
              <a:rPr lang="it-IT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Snow</a:t>
            </a: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endParaRPr lang="it-IT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/>
              <a:t>il proprio ruolo </a:t>
            </a:r>
            <a:r>
              <a:rPr lang="it-IT" sz="1800" dirty="0" err="1"/>
              <a:t>agentico</a:t>
            </a:r>
            <a:r>
              <a:rPr lang="it-IT" sz="1800" dirty="0"/>
              <a:t> viene oscurato spostando la responsabilità altrove. </a:t>
            </a:r>
          </a:p>
          <a:p>
            <a:pPr marL="0" indent="0">
              <a:buNone/>
            </a:pPr>
            <a:r>
              <a:rPr lang="it-IT" sz="1800" dirty="0"/>
              <a:t>In uno studio di Bandura et al. del 1999, si evince come maggiore è la prossimità dell’autorità che ordina di compiere l’azione lesiva maggiore è il livello di obbedienza.</a:t>
            </a:r>
          </a:p>
          <a:p>
            <a:pPr marL="0" indent="0">
              <a:buNone/>
            </a:pPr>
            <a:r>
              <a:rPr lang="it-IT" sz="1800" dirty="0"/>
              <a:t>Laddove invece gli ordini vengano dati da un’autorità lontana o contraddittoria è minore la tendenza ad obbedire. </a:t>
            </a:r>
            <a:endParaRPr lang="it-IT" sz="2000" b="1" dirty="0"/>
          </a:p>
          <a:p>
            <a:pPr marL="0" indent="0" algn="ctr">
              <a:buNone/>
            </a:pPr>
            <a:r>
              <a:rPr lang="it-IT" sz="2000" b="1" dirty="0"/>
              <a:t>Responsabilità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.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Locus dell’Agency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4. Spostamento della responsabilità</a:t>
            </a:r>
          </a:p>
        </p:txBody>
      </p:sp>
      <p:sp>
        <p:nvSpPr>
          <p:cNvPr id="9" name="Rettangolo 8"/>
          <p:cNvSpPr/>
          <p:nvPr/>
        </p:nvSpPr>
        <p:spPr>
          <a:xfrm>
            <a:off x="1790700" y="5162550"/>
            <a:ext cx="212090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verso i propri superiori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143500" y="5162550"/>
            <a:ext cx="2120900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per gli effetti delle proprie azioni</a:t>
            </a: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3479800" y="4629150"/>
            <a:ext cx="431800" cy="36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4946650" y="4654550"/>
            <a:ext cx="393700" cy="36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48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«Nessun fiocco di neve in una valanga si è mai sentito responsabile» (Voltaire)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È più facile autoassolversi da un comportamento nocivo quando questo è stato messo in atto da un gruppo poiché può essere attribuita la responsabilità più agli altri che a se stessi. </a:t>
            </a:r>
          </a:p>
          <a:p>
            <a:pPr marL="0" indent="0">
              <a:buNone/>
            </a:pPr>
            <a:r>
              <a:rPr lang="it-IT" sz="1800" dirty="0"/>
              <a:t>Di fatto se tutti sono responsabili nessuno lo è veramente. </a:t>
            </a:r>
          </a:p>
          <a:p>
            <a:pPr marL="0" indent="0">
              <a:buNone/>
            </a:pPr>
            <a:r>
              <a:rPr lang="it-IT" sz="1800" dirty="0"/>
              <a:t>L’assunzione di decisioni in gruppo (il gruppo diventa l’agente) o la molteplice suddivisione delle attività ne sono due esempi. </a:t>
            </a:r>
          </a:p>
          <a:p>
            <a:pPr marL="0" indent="0">
              <a:buNone/>
            </a:pPr>
            <a:r>
              <a:rPr lang="it-IT" sz="1800" dirty="0"/>
              <a:t>L’azione collettiva da legittimità alle azioni lesive.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Locus dell’Agency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5. Diffusione della responsabilità</a:t>
            </a:r>
          </a:p>
        </p:txBody>
      </p:sp>
    </p:spTree>
    <p:extLst>
      <p:ext uri="{BB962C8B-B14F-4D97-AF65-F5344CB8AC3E}">
        <p14:creationId xmlns:p14="http://schemas.microsoft.com/office/powerpoint/2010/main" val="128822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it-IT" sz="2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«Il </a:t>
            </a:r>
            <a:r>
              <a:rPr lang="it-IT" sz="2000" b="1" i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cyberbullismo</a:t>
            </a:r>
            <a:r>
              <a:rPr lang="it-IT" sz="2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dilaga. L'alienazione fisica dalla vittima dà ai prepotenti un falso senso di libertà che permette loro di dire quello che vogliono.» (Tami </a:t>
            </a:r>
            <a:r>
              <a:rPr lang="it-IT" sz="2000" b="1" i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Hoag</a:t>
            </a:r>
            <a:r>
              <a:rPr lang="it-IT" sz="2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buNone/>
            </a:pPr>
            <a:endParaRPr lang="it-IT" sz="18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</a:rPr>
              <a:t>Quando non ci si può sottrarre alla responsabilità delle proprie azioni, </a:t>
            </a:r>
            <a:r>
              <a:rPr lang="it-IT" sz="1800" dirty="0">
                <a:solidFill>
                  <a:srgbClr val="FF0000"/>
                </a:solidFill>
              </a:rPr>
              <a:t>i risultat</a:t>
            </a:r>
            <a:r>
              <a:rPr lang="it-IT" sz="1800" dirty="0">
                <a:solidFill>
                  <a:prstClr val="black"/>
                </a:solidFill>
              </a:rPr>
              <a:t>i di tali condotte vengono ignorati, </a:t>
            </a:r>
            <a:r>
              <a:rPr lang="it-IT" sz="1800" b="1" dirty="0">
                <a:solidFill>
                  <a:srgbClr val="FF0000"/>
                </a:solidFill>
              </a:rPr>
              <a:t>distort</a:t>
            </a:r>
            <a:r>
              <a:rPr lang="it-IT" sz="1800" dirty="0">
                <a:solidFill>
                  <a:prstClr val="black"/>
                </a:solidFill>
              </a:rPr>
              <a:t>i,  minimizzati. </a:t>
            </a:r>
          </a:p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</a:rPr>
              <a:t>Senza una reale percezione degli effetti delle proprie condotte, tenendoli fuori dalla vista, dalla mente o minimizzandoli, non può esserci una situazione moralmente insostenibile. </a:t>
            </a:r>
          </a:p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</a:rPr>
              <a:t>Gli effetti, per esempio, dell’abuso verbale non sono subito riscontrabili-</a:t>
            </a:r>
          </a:p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</a:rPr>
              <a:t>I perpetratori di violenze tramite il mpondo virtuale, </a:t>
            </a:r>
            <a:r>
              <a:rPr lang="it-IT" sz="1800" dirty="0" err="1">
                <a:solidFill>
                  <a:prstClr val="black"/>
                </a:solidFill>
              </a:rPr>
              <a:t>cyberviolenza</a:t>
            </a:r>
            <a:r>
              <a:rPr lang="it-IT" sz="1800" dirty="0">
                <a:solidFill>
                  <a:prstClr val="black"/>
                </a:solidFill>
              </a:rPr>
              <a:t>, non dispongono di informazioni di prima mano su come le loro vittime reagiscono alla violenza verbale, il fatto di </a:t>
            </a:r>
            <a:r>
              <a:rPr lang="it-IT" sz="1800" b="1" dirty="0">
                <a:solidFill>
                  <a:srgbClr val="C00000"/>
                </a:solidFill>
              </a:rPr>
              <a:t>non vedere</a:t>
            </a:r>
            <a:r>
              <a:rPr lang="it-IT" sz="1800" dirty="0">
                <a:solidFill>
                  <a:prstClr val="black"/>
                </a:solidFill>
              </a:rPr>
              <a:t>, di non sapere può aiutare nell’autoassoluzione e nell’idea di non aver fatto alcun danno.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locus del risultato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6. Minimizzazione</a:t>
            </a:r>
          </a:p>
        </p:txBody>
      </p:sp>
    </p:spTree>
    <p:extLst>
      <p:ext uri="{BB962C8B-B14F-4D97-AF65-F5344CB8AC3E}">
        <p14:creationId xmlns:p14="http://schemas.microsoft.com/office/powerpoint/2010/main" val="39900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>
          <a:xfrm>
            <a:off x="269875" y="1219199"/>
            <a:ext cx="8604250" cy="4732867"/>
          </a:xfrm>
        </p:spPr>
        <p:txBody>
          <a:bodyPr/>
          <a:lstStyle/>
          <a:p>
            <a:pPr marL="0" lvl="0" indent="0" algn="ctr">
              <a:buNone/>
            </a:pPr>
            <a:r>
              <a:rPr lang="it-IT" sz="2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«Dalla spersonalizzazione alla </a:t>
            </a:r>
            <a:r>
              <a:rPr lang="it-IT" sz="2000" b="1" i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deumanizzazione</a:t>
            </a:r>
            <a:r>
              <a:rPr lang="it-IT" sz="2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passo è breve» (Bandura,2016)</a:t>
            </a:r>
          </a:p>
          <a:p>
            <a:pPr marL="0" lvl="0" indent="0">
              <a:buNone/>
            </a:pPr>
            <a:endParaRPr lang="it-IT" sz="18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</a:rPr>
              <a:t>Quando alla vittima viene privata di qualità umane, quando di contro viene investita di attribuzioni simboliche o animalesche assistiamo ad una </a:t>
            </a:r>
            <a:r>
              <a:rPr lang="it-IT" sz="1800" dirty="0" err="1">
                <a:solidFill>
                  <a:prstClr val="black"/>
                </a:solidFill>
              </a:rPr>
              <a:t>legittimizzazione</a:t>
            </a:r>
            <a:r>
              <a:rPr lang="it-IT" sz="1800" dirty="0">
                <a:solidFill>
                  <a:prstClr val="black"/>
                </a:solidFill>
              </a:rPr>
              <a:t> dell’atto nocivo. </a:t>
            </a:r>
          </a:p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</a:rPr>
              <a:t>La valutazione delle proprie azioni in parte dipende dal modo in cui vengono percepite le persone verso le quali è diretta l'azione-</a:t>
            </a:r>
          </a:p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</a:rPr>
              <a:t>Se le vittime vengono private della dignità, depersonalizzate e gli vengono attribuite caratteristiche negative, sarà più difficile identificarsi con esse e provare sentimenti di empatia e solidarietà.</a:t>
            </a:r>
          </a:p>
          <a:p>
            <a:pPr marL="0" lvl="0" indent="0" algn="ctr">
              <a:buNone/>
            </a:pPr>
            <a:r>
              <a:rPr lang="it-IT" dirty="0"/>
              <a:t>Spersonalizzazione                                    </a:t>
            </a:r>
            <a:r>
              <a:rPr lang="it-IT" dirty="0" err="1"/>
              <a:t>Deumanizzazione</a:t>
            </a:r>
            <a:endParaRPr lang="it-IT" dirty="0"/>
          </a:p>
          <a:p>
            <a:pPr marL="0" lvl="0" indent="0" algn="ctr">
              <a:buNone/>
            </a:pP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locus della vittima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7. </a:t>
            </a:r>
            <a:r>
              <a:rPr lang="it-IT" b="1" dirty="0" err="1">
                <a:solidFill>
                  <a:srgbClr val="C00000"/>
                </a:solidFill>
              </a:rPr>
              <a:t>Deumanizzazione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33500" y="5156200"/>
            <a:ext cx="2730500" cy="1181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gli esseri umani vengono trattati con distacco emotivo e scarso riguardo per la loro individualità</a:t>
            </a:r>
          </a:p>
        </p:txBody>
      </p:sp>
      <p:sp>
        <p:nvSpPr>
          <p:cNvPr id="9" name="Rettangolo 8"/>
          <p:cNvSpPr/>
          <p:nvPr/>
        </p:nvSpPr>
        <p:spPr>
          <a:xfrm>
            <a:off x="5207000" y="5143500"/>
            <a:ext cx="2730500" cy="1181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le vittime vengono private dalle qualità umane e/o investite di qualità demoniache</a:t>
            </a:r>
          </a:p>
        </p:txBody>
      </p:sp>
    </p:spTree>
    <p:extLst>
      <p:ext uri="{BB962C8B-B14F-4D97-AF65-F5344CB8AC3E}">
        <p14:creationId xmlns:p14="http://schemas.microsoft.com/office/powerpoint/2010/main" val="402735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di apprendimento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Analizzare i meccanismi di disimpegno morale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Comprendere i fattori chiave inerenti il disimpegno morale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Discutere esempi di disimpegno morale.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Al termine della lezione sarete in grado di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963" y="2184400"/>
            <a:ext cx="4317205" cy="323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80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4"/>
          </p:nvPr>
        </p:nvSpPr>
        <p:spPr>
          <a:xfrm>
            <a:off x="269875" y="1219199"/>
            <a:ext cx="8604250" cy="4732867"/>
          </a:xfrm>
        </p:spPr>
        <p:txBody>
          <a:bodyPr/>
          <a:lstStyle/>
          <a:p>
            <a:pPr marL="0" lvl="0" indent="0" algn="ctr">
              <a:buNone/>
            </a:pPr>
            <a:r>
              <a:rPr lang="it-IT" sz="2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«Lui beve perché lei si lamenta, lei si lamenta perché lui beve…» </a:t>
            </a:r>
          </a:p>
          <a:p>
            <a:pPr marL="0" lvl="0" indent="0" algn="ctr">
              <a:buNone/>
            </a:pPr>
            <a:r>
              <a:rPr lang="it-IT" sz="2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000" b="1" i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Watzlawhich</a:t>
            </a:r>
            <a:r>
              <a:rPr lang="it-IT" sz="20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1967)</a:t>
            </a:r>
          </a:p>
          <a:p>
            <a:pPr marL="0" lvl="0" indent="0">
              <a:buNone/>
            </a:pPr>
            <a:endParaRPr lang="it-IT" sz="18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</a:rPr>
              <a:t>In una catena di eventi è sempre possibile identificare un atto difensivo del proprio avversario come un atto provocatorio iniziale scaricando così la colpa sull’altro.</a:t>
            </a:r>
          </a:p>
          <a:p>
            <a:pPr marL="0" lvl="0" indent="0" algn="just">
              <a:buNone/>
            </a:pPr>
            <a:r>
              <a:rPr lang="it-IT" sz="1800" dirty="0">
                <a:solidFill>
                  <a:prstClr val="black"/>
                </a:solidFill>
              </a:rPr>
              <a:t>Nell’attribuzione della colpa alla vittima questa viene giudicata responsabile di aver attirato su di se i maltrattamenti a causa del proprio comportamento provocatorio o immorale.</a:t>
            </a:r>
          </a:p>
          <a:p>
            <a:pPr marL="0" lvl="0" indent="0" algn="just">
              <a:buNone/>
            </a:pPr>
            <a:r>
              <a:rPr lang="it-IT" sz="1800" dirty="0"/>
              <a:t>es. il caso di una donna vittima di stupro alla quale viene attribuita la colpa di essere andata in giro vestita con abiti succinti e provocanti</a:t>
            </a:r>
            <a:endParaRPr lang="it-IT" sz="1800" dirty="0">
              <a:solidFill>
                <a:prstClr val="black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locus della vittima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8. Attribuzione della colpa alla vittima</a:t>
            </a:r>
          </a:p>
        </p:txBody>
      </p:sp>
    </p:spTree>
    <p:extLst>
      <p:ext uri="{BB962C8B-B14F-4D97-AF65-F5344CB8AC3E}">
        <p14:creationId xmlns:p14="http://schemas.microsoft.com/office/powerpoint/2010/main" val="110179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it-IT" sz="1800" dirty="0">
                <a:solidFill>
                  <a:prstClr val="black"/>
                </a:solidFill>
              </a:rPr>
              <a:t>Le tecniche di neutralizzazione precedono il comportamento deviante e lo rendono possibile, agendo da fattori causali, anche se non come unica causa. </a:t>
            </a:r>
          </a:p>
          <a:p>
            <a:r>
              <a:rPr lang="it-IT" sz="1800" dirty="0">
                <a:solidFill>
                  <a:prstClr val="black"/>
                </a:solidFill>
              </a:rPr>
              <a:t>La neutralizzazione consente di rimuovere l’essenza trasgressiva del comportamento. Converte l’infrazione in una semplice azione. </a:t>
            </a:r>
          </a:p>
          <a:p>
            <a:r>
              <a:rPr lang="it-IT" sz="1800" dirty="0" err="1">
                <a:solidFill>
                  <a:prstClr val="black"/>
                </a:solidFill>
              </a:rPr>
              <a:t>Sykes</a:t>
            </a:r>
            <a:r>
              <a:rPr lang="it-IT" sz="1800" dirty="0">
                <a:solidFill>
                  <a:prstClr val="black"/>
                </a:solidFill>
              </a:rPr>
              <a:t> e </a:t>
            </a:r>
            <a:r>
              <a:rPr lang="it-IT" sz="1800" dirty="0" err="1">
                <a:solidFill>
                  <a:prstClr val="black"/>
                </a:solidFill>
              </a:rPr>
              <a:t>Matza</a:t>
            </a:r>
            <a:r>
              <a:rPr lang="it-IT" sz="1800" dirty="0">
                <a:solidFill>
                  <a:prstClr val="black"/>
                </a:solidFill>
              </a:rPr>
              <a:t> individuano cinque tecniche di neutralizzazione.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800" dirty="0">
                <a:solidFill>
                  <a:prstClr val="black"/>
                </a:solidFill>
              </a:rPr>
              <a:t>NEGAZIONE DELLA RESPONSABILITA‘ : si afferma di non essere responsabili di ciò che è successo, di non essere in grado di controllarsi o di essere malati. La forza di questa tecnica sta nel fatto di consentire di sentirsi totalmente esente da colpe e di preservare di sé l’immagine intatta e candida. È la principale tecnica adoperata dagli autori dei genocidi nazisti (“Mi fu ordinato di farlo”),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800" dirty="0">
                <a:solidFill>
                  <a:prstClr val="black"/>
                </a:solidFill>
              </a:rPr>
              <a:t>MINIMIZZAZIONE DEL DANNO PROVOCATO: Per il criminale un comportamento è illecito nella misura in cui può avere o meno danneggiato qualcuno, così la minimizzazione del danno permette di annullare il legame tra le azioni e le loro  conseguenze. Oggi ad esempio i </a:t>
            </a:r>
            <a:r>
              <a:rPr lang="it-IT" sz="1800" dirty="0" err="1">
                <a:solidFill>
                  <a:prstClr val="black"/>
                </a:solidFill>
              </a:rPr>
              <a:t>cybercrimes</a:t>
            </a:r>
            <a:r>
              <a:rPr lang="it-IT" sz="1800" dirty="0">
                <a:solidFill>
                  <a:prstClr val="black"/>
                </a:solidFill>
              </a:rPr>
              <a:t> non colpiscono una vittima percepibile, il che facilita la scelta del reato. L’autore è come “cieco” all’ esistenza della vittima.</a:t>
            </a:r>
          </a:p>
          <a:p>
            <a:pPr marL="0" indent="0">
              <a:buNone/>
            </a:pPr>
            <a:endParaRPr lang="it-IT" sz="1800" dirty="0">
              <a:solidFill>
                <a:prstClr val="black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Tecniche di neutralizzazione (David </a:t>
            </a:r>
            <a:r>
              <a:rPr lang="it-IT" dirty="0" err="1"/>
              <a:t>Matza</a:t>
            </a:r>
            <a:r>
              <a:rPr lang="it-IT" dirty="0"/>
              <a:t>, 1957)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theory</a:t>
            </a:r>
            <a:r>
              <a:rPr lang="it-IT" dirty="0"/>
              <a:t> of </a:t>
            </a:r>
            <a:r>
              <a:rPr lang="it-IT" dirty="0" err="1"/>
              <a:t>delinquency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803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it-IT" dirty="0"/>
              <a:t> </a:t>
            </a:r>
            <a:r>
              <a:rPr lang="it-IT" sz="1800" dirty="0">
                <a:solidFill>
                  <a:prstClr val="black"/>
                </a:solidFill>
              </a:rPr>
              <a:t>NEGAZIONE DELLA VITTIMA : trasformando la vittima nell'oppressore. Tale meccanismo si manifesta in espressioni del tipo "se lo sono voluto loro", oppure "ci hanno provocato”.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it-IT" sz="1800" dirty="0">
                <a:solidFill>
                  <a:prstClr val="black"/>
                </a:solidFill>
              </a:rPr>
              <a:t>LA CONDANNA DI CHI CONDANNA è ancora estremamente attuale. Si pensi ai reati di tangentopoli nel nostro Paese in seguito ai quali molti condannati, politici e uomini d’affari, dichiararono pubblicamente di non riconoscere l’autorità dei giudici che avevano emesso sentenze a loro sfavore, accusati di estremismo politico o di deviazioni istituzionali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it-IT" sz="1800" dirty="0">
                <a:solidFill>
                  <a:prstClr val="black"/>
                </a:solidFill>
              </a:rPr>
              <a:t>APPELLO A IDEALI PIU' ALTI : i controlli morali interni e quelli sociali esterni vengono neutralizzati sacrificando le esigenze di legalità della società e rispondendo ai bisogni di un piccolo gruppo sociale a cui il criminale appartiene altre leggi diventano più pressanti o coinvolgono valori più alti o accordi presi precedentemente a cui non è possibile sottrarsi (p.e. "come potevo lasciarli soli"; "era la cosa migliore da fare"). </a:t>
            </a:r>
          </a:p>
          <a:p>
            <a:endParaRPr lang="it-IT" sz="1800" dirty="0">
              <a:solidFill>
                <a:prstClr val="black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Tecniche di neutralizzazione (David </a:t>
            </a:r>
            <a:r>
              <a:rPr lang="it-IT" dirty="0" err="1"/>
              <a:t>Matza</a:t>
            </a:r>
            <a:r>
              <a:rPr lang="it-IT" dirty="0"/>
              <a:t>, 1957)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theory</a:t>
            </a:r>
            <a:r>
              <a:rPr lang="it-IT" dirty="0"/>
              <a:t> of </a:t>
            </a:r>
            <a:r>
              <a:rPr lang="it-IT" dirty="0" err="1"/>
              <a:t>delinquency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8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Prof.ssa</a:t>
            </a:r>
            <a:br>
              <a:rPr lang="it-IT" dirty="0"/>
            </a:br>
            <a:r>
              <a:rPr lang="it-IT" dirty="0"/>
              <a:t>Laura</a:t>
            </a:r>
            <a:br>
              <a:rPr lang="it-IT" dirty="0"/>
            </a:br>
            <a:r>
              <a:rPr lang="it-IT" dirty="0" err="1"/>
              <a:t>Seragusa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Ricevimento:</a:t>
            </a:r>
          </a:p>
          <a:p>
            <a:r>
              <a:rPr lang="it-IT" dirty="0"/>
              <a:t>Venerdì al termine delle lezioni o in alternativa scrivere email per concordare un incontro</a:t>
            </a:r>
          </a:p>
          <a:p>
            <a:r>
              <a:rPr lang="it-IT" dirty="0"/>
              <a:t>l.seragusa@lumsa.it</a:t>
            </a:r>
          </a:p>
        </p:txBody>
      </p:sp>
    </p:spTree>
    <p:extLst>
      <p:ext uri="{BB962C8B-B14F-4D97-AF65-F5344CB8AC3E}">
        <p14:creationId xmlns:p14="http://schemas.microsoft.com/office/powerpoint/2010/main" val="61757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Sommario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endParaRPr lang="it-IT" dirty="0"/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endParaRPr lang="it-IT" dirty="0"/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it-IT" dirty="0"/>
              <a:t>Il disimpegno morale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it-IT" dirty="0"/>
              <a:t>L’agency morale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it-IT" dirty="0"/>
              <a:t>Gli 8 meccanismi di disimpegno morale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Argomenti della lezione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t>3</a:t>
            </a:fld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3" y="1957387"/>
            <a:ext cx="3798887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53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DISIMPEGNO MORALE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Una definizione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15636" y="1524000"/>
            <a:ext cx="8104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Con il concetto di “disimpegno morale”, Albert Bandura (2016) fa riferimento alla capacità che abbiamo di disimpegnarci dalle nostre </a:t>
            </a:r>
            <a:r>
              <a:rPr lang="it-IT" i="1" dirty="0" err="1"/>
              <a:t>autosanzioni</a:t>
            </a:r>
            <a:r>
              <a:rPr lang="it-IT" dirty="0"/>
              <a:t> morali e di venire a patti con i nostri criteri morali, riuscendo a mantenere comunque un senso di integrità.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740" y="3168821"/>
            <a:ext cx="5540519" cy="237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Agency Morale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Definizione </a:t>
            </a:r>
          </a:p>
        </p:txBody>
      </p:sp>
      <p:sp>
        <p:nvSpPr>
          <p:cNvPr id="6" name="Rettangolo 5"/>
          <p:cNvSpPr/>
          <p:nvPr/>
        </p:nvSpPr>
        <p:spPr>
          <a:xfrm>
            <a:off x="520700" y="15748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È la capacità di essere un agente ovvero di </a:t>
            </a:r>
            <a:r>
              <a:rPr lang="it-IT" b="1" dirty="0">
                <a:solidFill>
                  <a:srgbClr val="FF0000"/>
                </a:solidFill>
              </a:rPr>
              <a:t>esercitare “un’influenza intenzional</a:t>
            </a:r>
            <a:r>
              <a:rPr lang="it-IT" dirty="0">
                <a:solidFill>
                  <a:srgbClr val="FF0000"/>
                </a:solidFill>
              </a:rPr>
              <a:t>e</a:t>
            </a:r>
            <a:r>
              <a:rPr lang="it-IT" dirty="0"/>
              <a:t> sul proprio funzionamento e sul corso degli eventi determinati dalle proprie azioni” (Bandura, 2016)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La capacità </a:t>
            </a:r>
            <a:r>
              <a:rPr lang="it-IT" dirty="0" err="1"/>
              <a:t>agentica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</a:rPr>
              <a:t>non</a:t>
            </a:r>
            <a:r>
              <a:rPr lang="it-IT" dirty="0"/>
              <a:t> è di per sé intrisa di fini o </a:t>
            </a:r>
            <a:r>
              <a:rPr lang="it-IT" b="1" dirty="0">
                <a:solidFill>
                  <a:srgbClr val="FF0000"/>
                </a:solidFill>
              </a:rPr>
              <a:t>valori predefiniti</a:t>
            </a:r>
            <a:r>
              <a:rPr lang="it-IT" dirty="0"/>
              <a:t>, può essere usata per finalità benigne o maligne.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Con il disimpegno morale le persone usano il ragionamento per </a:t>
            </a:r>
            <a:r>
              <a:rPr lang="it-IT" b="1" dirty="0">
                <a:solidFill>
                  <a:srgbClr val="FF0000"/>
                </a:solidFill>
              </a:rPr>
              <a:t>nobilitare azioni francamente nocive</a:t>
            </a:r>
            <a:r>
              <a:rPr lang="it-IT" dirty="0"/>
              <a:t> o per allontanare da sé la responsabilità delle stesse.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 meccanismi di disimpegno morale operano attraverso </a:t>
            </a:r>
            <a:r>
              <a:rPr lang="it-IT" b="1" dirty="0">
                <a:solidFill>
                  <a:srgbClr val="FF0000"/>
                </a:solidFill>
              </a:rPr>
              <a:t>meccanismi cognitivi </a:t>
            </a:r>
            <a:r>
              <a:rPr lang="it-IT" dirty="0"/>
              <a:t>e </a:t>
            </a:r>
            <a:r>
              <a:rPr lang="it-IT" b="1" dirty="0">
                <a:solidFill>
                  <a:srgbClr val="FF0000"/>
                </a:solidFill>
              </a:rPr>
              <a:t>sociali </a:t>
            </a:r>
            <a:r>
              <a:rPr lang="it-IT" dirty="0"/>
              <a:t>ma solo pochi di essi riescono a realizzare un vero e proprio autoinganno, in particolare i meccanismi che operano sul </a:t>
            </a:r>
            <a:r>
              <a:rPr lang="it-IT" u="sng" dirty="0"/>
              <a:t>distanziamento dai risultati delle proprie azioni </a:t>
            </a:r>
            <a:r>
              <a:rPr lang="it-IT" dirty="0"/>
              <a:t>(il non vedere supporta l’autoinganno) e quelli che </a:t>
            </a:r>
            <a:r>
              <a:rPr lang="it-IT" u="sng" dirty="0"/>
              <a:t>operano sulla diffusione o sullo spostamento della responsabilità.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2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Agency morale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Caratteristiche</a:t>
            </a:r>
          </a:p>
        </p:txBody>
      </p:sp>
      <p:sp>
        <p:nvSpPr>
          <p:cNvPr id="9" name="Rettangolo 8"/>
          <p:cNvSpPr/>
          <p:nvPr/>
        </p:nvSpPr>
        <p:spPr>
          <a:xfrm>
            <a:off x="2761247" y="1680060"/>
            <a:ext cx="3621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b="1" dirty="0"/>
              <a:t>Agency morale </a:t>
            </a: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3158836" y="2372761"/>
            <a:ext cx="692727" cy="110836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361710" y="2372761"/>
            <a:ext cx="599535" cy="114992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843506" y="3646115"/>
            <a:ext cx="2582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/>
              <a:t>Censura</a:t>
            </a:r>
          </a:p>
          <a:p>
            <a:pPr algn="ctr"/>
            <a:r>
              <a:rPr lang="it-IT" dirty="0"/>
              <a:t>comportamenti inumani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4558144" y="36461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/>
              <a:t>Promuove</a:t>
            </a:r>
          </a:p>
          <a:p>
            <a:pPr algn="ctr"/>
            <a:r>
              <a:rPr lang="it-IT" dirty="0"/>
              <a:t>comportamenti compassionevoli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1208573" y="4662165"/>
            <a:ext cx="1852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/>
              <a:t>INIBITORIO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866344" y="4611579"/>
            <a:ext cx="1955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/>
              <a:t>PROATTIVO</a:t>
            </a:r>
          </a:p>
        </p:txBody>
      </p:sp>
      <p:sp>
        <p:nvSpPr>
          <p:cNvPr id="2" name="Rettangolo 1"/>
          <p:cNvSpPr/>
          <p:nvPr/>
        </p:nvSpPr>
        <p:spPr>
          <a:xfrm>
            <a:off x="693151" y="5460137"/>
            <a:ext cx="7848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/>
              <a:t>È importante distinguere il concetto di </a:t>
            </a:r>
            <a:r>
              <a:rPr lang="it-IT" sz="1600" b="1" dirty="0"/>
              <a:t>empatia</a:t>
            </a:r>
            <a:r>
              <a:rPr lang="it-IT" sz="1600" dirty="0"/>
              <a:t> che consiste nella reazione emotiva all’esperienza altrui, dalla </a:t>
            </a:r>
            <a:r>
              <a:rPr lang="it-IT" sz="1600" b="1" dirty="0"/>
              <a:t>compassione</a:t>
            </a:r>
            <a:r>
              <a:rPr lang="it-IT" sz="1600" dirty="0"/>
              <a:t> che invece si manifesta nello sforzo e nel desiderio di alleviare la sofferenza percepita negli altri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075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Agency Morale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Componenti</a:t>
            </a:r>
          </a:p>
        </p:txBody>
      </p:sp>
      <p:sp>
        <p:nvSpPr>
          <p:cNvPr id="9" name="Rettangolo 8"/>
          <p:cNvSpPr/>
          <p:nvPr/>
        </p:nvSpPr>
        <p:spPr>
          <a:xfrm>
            <a:off x="2747392" y="1489560"/>
            <a:ext cx="36215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sz="3600" b="1" dirty="0"/>
          </a:p>
          <a:p>
            <a:r>
              <a:rPr lang="it-IT" sz="3600" b="1" dirty="0"/>
              <a:t>Agency morale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25068" y="4600248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dirty="0"/>
              <a:t>Pensiero anticipatorio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272144" y="460024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400" dirty="0"/>
              <a:t>   </a:t>
            </a:r>
            <a:r>
              <a:rPr lang="it-IT" sz="2400" dirty="0" err="1"/>
              <a:t>Autoreazione</a:t>
            </a:r>
            <a:endParaRPr lang="it-IT" sz="2400" dirty="0"/>
          </a:p>
        </p:txBody>
      </p:sp>
      <p:sp>
        <p:nvSpPr>
          <p:cNvPr id="17" name="Rettangolo 16"/>
          <p:cNvSpPr/>
          <p:nvPr/>
        </p:nvSpPr>
        <p:spPr>
          <a:xfrm>
            <a:off x="2859906" y="3473965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/>
              <a:t>Si manifesta tramite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5964932" y="4603096"/>
            <a:ext cx="2206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dirty="0"/>
              <a:t>Autoriflessione</a:t>
            </a:r>
          </a:p>
        </p:txBody>
      </p:sp>
    </p:spTree>
    <p:extLst>
      <p:ext uri="{BB962C8B-B14F-4D97-AF65-F5344CB8AC3E}">
        <p14:creationId xmlns:p14="http://schemas.microsoft.com/office/powerpoint/2010/main" val="309039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Agency Morale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Pensiero anticipatorio</a:t>
            </a:r>
          </a:p>
        </p:txBody>
      </p:sp>
      <p:sp>
        <p:nvSpPr>
          <p:cNvPr id="4" name="Rettangolo 3"/>
          <p:cNvSpPr/>
          <p:nvPr/>
        </p:nvSpPr>
        <p:spPr>
          <a:xfrm>
            <a:off x="397160" y="1172454"/>
            <a:ext cx="80356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È la capacità di riflettere sulle conseguenze delle proprie azioni e di anticiparle a se stessi.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Nell’ipotizzare la messa in atto di una condotta finalizzata ad uno scopo l’essere umano attraversa un processo di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making</a:t>
            </a:r>
            <a:r>
              <a:rPr lang="it-IT" dirty="0"/>
              <a:t> nel quale operano vari meccanismi di autoregolazione che tengono presente, tra l’altro, l’</a:t>
            </a:r>
            <a:r>
              <a:rPr lang="it-IT" b="1" dirty="0">
                <a:solidFill>
                  <a:srgbClr val="FF0000"/>
                </a:solidFill>
              </a:rPr>
              <a:t>obiettivo</a:t>
            </a:r>
            <a:r>
              <a:rPr lang="it-IT" dirty="0"/>
              <a:t> che si vuole perseguire, l’auto-percezione di </a:t>
            </a:r>
            <a:r>
              <a:rPr lang="it-IT" b="1" dirty="0">
                <a:solidFill>
                  <a:srgbClr val="FF0000"/>
                </a:solidFill>
              </a:rPr>
              <a:t>efficacia</a:t>
            </a:r>
            <a:r>
              <a:rPr lang="it-IT" dirty="0"/>
              <a:t>, l’anticipazione delle </a:t>
            </a:r>
            <a:r>
              <a:rPr lang="it-IT" b="1" dirty="0">
                <a:solidFill>
                  <a:srgbClr val="FF0000"/>
                </a:solidFill>
              </a:rPr>
              <a:t>conseguenze</a:t>
            </a:r>
            <a:r>
              <a:rPr lang="it-IT" dirty="0"/>
              <a:t> delle proprie azioni e quindi il </a:t>
            </a:r>
            <a:r>
              <a:rPr lang="it-IT" b="1" dirty="0">
                <a:solidFill>
                  <a:srgbClr val="FF0000"/>
                </a:solidFill>
              </a:rPr>
              <a:t>risultato atteso</a:t>
            </a:r>
            <a:r>
              <a:rPr lang="it-IT" dirty="0"/>
              <a:t>. </a:t>
            </a:r>
          </a:p>
          <a:p>
            <a:pPr algn="ctr"/>
            <a:r>
              <a:rPr lang="it-IT" dirty="0"/>
              <a:t>MECCANISMI SANZIONATORI</a:t>
            </a:r>
          </a:p>
          <a:p>
            <a:pPr algn="just"/>
            <a:endParaRPr lang="it-IT" dirty="0"/>
          </a:p>
          <a:p>
            <a:pPr algn="ctr"/>
            <a:r>
              <a:rPr lang="it-IT" dirty="0"/>
              <a:t>LEGALI                             SOCIALI                     AUTO-VALUTATIVI.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Ci si astiene dal comportamento trasgressivo quindi per: </a:t>
            </a:r>
          </a:p>
          <a:p>
            <a:pPr marL="342900" indent="-342900" algn="just">
              <a:buAutoNum type="arabicPeriod"/>
            </a:pPr>
            <a:r>
              <a:rPr lang="it-IT" dirty="0"/>
              <a:t>paura delle conseguenze legali.</a:t>
            </a:r>
          </a:p>
          <a:p>
            <a:pPr marL="342900" indent="-342900" algn="just">
              <a:buAutoNum type="arabicPeriod"/>
            </a:pPr>
            <a:r>
              <a:rPr lang="it-IT" dirty="0"/>
              <a:t>non incorrere nella censura sociale.</a:t>
            </a:r>
          </a:p>
          <a:p>
            <a:pPr marL="342900" indent="-342900" algn="just">
              <a:buAutoNum type="arabicPeriod"/>
            </a:pPr>
            <a:r>
              <a:rPr lang="it-IT" dirty="0"/>
              <a:t>non sentirsi in colpa.</a:t>
            </a:r>
          </a:p>
          <a:p>
            <a:pPr marL="342900" indent="-342900" algn="just">
              <a:buAutoNum type="arabicPeriod"/>
            </a:pPr>
            <a:endParaRPr lang="it-IT" dirty="0"/>
          </a:p>
          <a:p>
            <a:pPr algn="just"/>
            <a:r>
              <a:rPr lang="it-IT" dirty="0"/>
              <a:t>Qualora vengano prodotti danni a causa delle violazioni morali la risposta più comune è la messa in atto di azioni con </a:t>
            </a:r>
            <a:r>
              <a:rPr lang="it-IT" b="1" dirty="0">
                <a:solidFill>
                  <a:srgbClr val="FF0000"/>
                </a:solidFill>
              </a:rPr>
              <a:t>intento riparativo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32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Agency Morale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2A74-3D0D-49B8-89BC-D2C6E902C5B9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err="1"/>
              <a:t>Autoreazione</a:t>
            </a:r>
            <a:r>
              <a:rPr lang="it-IT" dirty="0"/>
              <a:t> e autoriflessione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397161" y="1667755"/>
            <a:ext cx="80356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L’agency implica anche </a:t>
            </a:r>
            <a:r>
              <a:rPr lang="it-IT" b="1" dirty="0"/>
              <a:t>una reazione (</a:t>
            </a:r>
            <a:r>
              <a:rPr lang="it-IT" b="1" dirty="0" err="1"/>
              <a:t>autoreazione</a:t>
            </a:r>
            <a:r>
              <a:rPr lang="it-IT" b="1" dirty="0"/>
              <a:t> appunto) alle proprie condotte</a:t>
            </a:r>
            <a:r>
              <a:rPr lang="it-IT" dirty="0"/>
              <a:t> in termini di </a:t>
            </a:r>
            <a:r>
              <a:rPr lang="it-IT" b="1" dirty="0">
                <a:solidFill>
                  <a:srgbClr val="FF0000"/>
                </a:solidFill>
              </a:rPr>
              <a:t>auto-approvazione</a:t>
            </a:r>
            <a:r>
              <a:rPr lang="it-IT" dirty="0"/>
              <a:t> o di </a:t>
            </a:r>
            <a:r>
              <a:rPr lang="it-IT" b="1" dirty="0">
                <a:solidFill>
                  <a:srgbClr val="FF0000"/>
                </a:solidFill>
              </a:rPr>
              <a:t>auto-censura</a:t>
            </a:r>
            <a:r>
              <a:rPr lang="it-IT" dirty="0"/>
              <a:t> a seconda delle valutazioni che delle stesse facciamo e se rispondano o no ai propri criteri morali.</a:t>
            </a:r>
          </a:p>
          <a:p>
            <a:endParaRPr lang="it-IT" dirty="0"/>
          </a:p>
          <a:p>
            <a:pPr marL="285750" indent="-285750">
              <a:buFont typeface="Wingdings" pitchFamily="2" charset="2"/>
              <a:buChar char="Ø"/>
            </a:pPr>
            <a:endParaRPr lang="it-IT" dirty="0"/>
          </a:p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L’</a:t>
            </a:r>
            <a:r>
              <a:rPr lang="it-IT" b="1" dirty="0">
                <a:solidFill>
                  <a:srgbClr val="FF0000"/>
                </a:solidFill>
              </a:rPr>
              <a:t>autoriflessione</a:t>
            </a:r>
            <a:r>
              <a:rPr lang="it-IT" dirty="0"/>
              <a:t> permette di riflette sui propri valori, sulla propria efficacia personale e su valori conflittuali al fine di </a:t>
            </a:r>
            <a:r>
              <a:rPr lang="it-IT" b="1" dirty="0">
                <a:solidFill>
                  <a:srgbClr val="FF0000"/>
                </a:solidFill>
              </a:rPr>
              <a:t>scegliere</a:t>
            </a:r>
            <a:r>
              <a:rPr lang="it-IT" dirty="0"/>
              <a:t> una condotta piuttosto che un’altra.</a:t>
            </a:r>
          </a:p>
          <a:p>
            <a:pPr marL="285750" indent="-285750">
              <a:buFont typeface="Wingdings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8470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Dip. Scienze Umane">
      <a:dk1>
        <a:sysClr val="windowText" lastClr="000000"/>
      </a:dk1>
      <a:lt1>
        <a:sysClr val="window" lastClr="FFFFFF"/>
      </a:lt1>
      <a:dk2>
        <a:srgbClr val="A5A5A5"/>
      </a:dk2>
      <a:lt2>
        <a:srgbClr val="E7E6E6"/>
      </a:lt2>
      <a:accent1>
        <a:srgbClr val="F15A22"/>
      </a:accent1>
      <a:accent2>
        <a:srgbClr val="43367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7749"/>
      </a:hlink>
      <a:folHlink>
        <a:srgbClr val="007749"/>
      </a:folHlink>
    </a:clrScheme>
    <a:fontScheme name="Personalizzat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2054</TotalTime>
  <Words>1942</Words>
  <Application>Microsoft Office PowerPoint</Application>
  <PresentationFormat>Presentazione su schermo (4:3)</PresentationFormat>
  <Paragraphs>213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Tema di Office</vt:lpstr>
      <vt:lpstr>Il disimpegno morale</vt:lpstr>
      <vt:lpstr>Obiettivi di apprendimento</vt:lpstr>
      <vt:lpstr>Sommario </vt:lpstr>
      <vt:lpstr>Il DISIMPEGNO MORALE</vt:lpstr>
      <vt:lpstr>Agency Morale</vt:lpstr>
      <vt:lpstr>Agency morale</vt:lpstr>
      <vt:lpstr>Agency Morale</vt:lpstr>
      <vt:lpstr>Agency Morale</vt:lpstr>
      <vt:lpstr>Agency Morale</vt:lpstr>
      <vt:lpstr>Agency Morale</vt:lpstr>
      <vt:lpstr>Meccanismi di disimpegno morale</vt:lpstr>
      <vt:lpstr>Gli 8 Meccanismi del disimpegno morale</vt:lpstr>
      <vt:lpstr>Locus del comportamento</vt:lpstr>
      <vt:lpstr>Locus del comportamento</vt:lpstr>
      <vt:lpstr>Locus del comportamento</vt:lpstr>
      <vt:lpstr>Locus dell’Agency</vt:lpstr>
      <vt:lpstr>Locus dell’Agency</vt:lpstr>
      <vt:lpstr>Il locus del risultato</vt:lpstr>
      <vt:lpstr>Il locus della vittima</vt:lpstr>
      <vt:lpstr>Il locus della vittima</vt:lpstr>
      <vt:lpstr>Tecniche di neutralizzazione (David Matza, 1957)</vt:lpstr>
      <vt:lpstr>Tecniche di neutralizzazione (David Matza, 1957)</vt:lpstr>
      <vt:lpstr>Prof.ssa Laura Seragusa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- Università LUMSA</dc:title>
  <dc:creator>Ufficio Comunicazione e Stampa - Università LUMSA</dc:creator>
  <cp:lastModifiedBy>Seragusa Laura (Magg.)</cp:lastModifiedBy>
  <cp:revision>154</cp:revision>
  <dcterms:created xsi:type="dcterms:W3CDTF">2017-12-18T16:16:39Z</dcterms:created>
  <dcterms:modified xsi:type="dcterms:W3CDTF">2022-11-11T12:21:25Z</dcterms:modified>
</cp:coreProperties>
</file>