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7" r:id="rId4"/>
    <p:sldId id="260" r:id="rId5"/>
    <p:sldId id="261" r:id="rId6"/>
    <p:sldId id="262" r:id="rId7"/>
    <p:sldId id="264" r:id="rId8"/>
    <p:sldId id="265" r:id="rId9"/>
    <p:sldId id="266" r:id="rId10"/>
    <p:sldId id="272" r:id="rId11"/>
    <p:sldId id="273" r:id="rId12"/>
    <p:sldId id="274" r:id="rId13"/>
    <p:sldId id="275" r:id="rId14"/>
    <p:sldId id="276" r:id="rId15"/>
  </p:sldIdLst>
  <p:sldSz cx="9144000" cy="6858000" type="screen4x3"/>
  <p:notesSz cx="6858000"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0" d="100"/>
          <a:sy n="50" d="100"/>
        </p:scale>
        <p:origin x="1378"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88BEE089-9FFA-45C5-ACB8-991DC101F3FC}" type="datetimeFigureOut">
              <a:rPr lang="it-IT" smtClean="0"/>
              <a:pPr/>
              <a:t>16/10/2022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2AC2474-E896-44F4-99CF-90DEC0C14FDC}"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88BEE089-9FFA-45C5-ACB8-991DC101F3FC}" type="datetimeFigureOut">
              <a:rPr lang="it-IT" smtClean="0"/>
              <a:pPr/>
              <a:t>16/10/2022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2AC2474-E896-44F4-99CF-90DEC0C14FDC}"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88BEE089-9FFA-45C5-ACB8-991DC101F3FC}" type="datetimeFigureOut">
              <a:rPr lang="it-IT" smtClean="0"/>
              <a:pPr/>
              <a:t>16/10/2022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2AC2474-E896-44F4-99CF-90DEC0C14FDC}"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88BEE089-9FFA-45C5-ACB8-991DC101F3FC}" type="datetimeFigureOut">
              <a:rPr lang="it-IT" smtClean="0"/>
              <a:pPr/>
              <a:t>16/10/2022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2AC2474-E896-44F4-99CF-90DEC0C14FDC}"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88BEE089-9FFA-45C5-ACB8-991DC101F3FC}" type="datetimeFigureOut">
              <a:rPr lang="it-IT" smtClean="0"/>
              <a:pPr/>
              <a:t>16/10/2022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2AC2474-E896-44F4-99CF-90DEC0C14FDC}"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88BEE089-9FFA-45C5-ACB8-991DC101F3FC}" type="datetimeFigureOut">
              <a:rPr lang="it-IT" smtClean="0"/>
              <a:pPr/>
              <a:t>16/10/2022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2AC2474-E896-44F4-99CF-90DEC0C14FDC}"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88BEE089-9FFA-45C5-ACB8-991DC101F3FC}" type="datetimeFigureOut">
              <a:rPr lang="it-IT" smtClean="0"/>
              <a:pPr/>
              <a:t>16/10/2022</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92AC2474-E896-44F4-99CF-90DEC0C14FDC}"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88BEE089-9FFA-45C5-ACB8-991DC101F3FC}" type="datetimeFigureOut">
              <a:rPr lang="it-IT" smtClean="0"/>
              <a:pPr/>
              <a:t>16/10/2022</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92AC2474-E896-44F4-99CF-90DEC0C14FDC}"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88BEE089-9FFA-45C5-ACB8-991DC101F3FC}" type="datetimeFigureOut">
              <a:rPr lang="it-IT" smtClean="0"/>
              <a:pPr/>
              <a:t>16/10/2022</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92AC2474-E896-44F4-99CF-90DEC0C14FDC}"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88BEE089-9FFA-45C5-ACB8-991DC101F3FC}" type="datetimeFigureOut">
              <a:rPr lang="it-IT" smtClean="0"/>
              <a:pPr/>
              <a:t>16/10/2022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2AC2474-E896-44F4-99CF-90DEC0C14FDC}"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88BEE089-9FFA-45C5-ACB8-991DC101F3FC}" type="datetimeFigureOut">
              <a:rPr lang="it-IT" smtClean="0"/>
              <a:pPr/>
              <a:t>16/10/2022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2AC2474-E896-44F4-99CF-90DEC0C14FDC}"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BEE089-9FFA-45C5-ACB8-991DC101F3FC}" type="datetimeFigureOut">
              <a:rPr lang="it-IT" smtClean="0"/>
              <a:pPr/>
              <a:t>16/10/2022</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AC2474-E896-44F4-99CF-90DEC0C14FDC}"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3568" y="332656"/>
            <a:ext cx="7772400" cy="5688631"/>
          </a:xfrm>
        </p:spPr>
        <p:txBody>
          <a:bodyPr>
            <a:normAutofit/>
          </a:bodyPr>
          <a:lstStyle/>
          <a:p>
            <a:r>
              <a:rPr lang="it-IT" sz="3200" dirty="0"/>
              <a:t>"Viene considerata geopolitica quella situazione nella quale due o più attori politici si contendono un territorio. In questo contendere, le popolazioni che abitano il territorio conteso devono essere coinvolte in questo conflitto, attraverso l’uso degli strumenti di comunicazione di massa". </a:t>
            </a:r>
            <a:br>
              <a:rPr lang="it-IT" sz="3200" dirty="0"/>
            </a:br>
            <a:br>
              <a:rPr lang="it-IT" sz="3200" dirty="0"/>
            </a:br>
            <a:r>
              <a:rPr lang="it-IT" sz="3200" dirty="0"/>
              <a:t>(</a:t>
            </a:r>
            <a:r>
              <a:rPr lang="it-IT" sz="3200" dirty="0" err="1"/>
              <a:t>Yves</a:t>
            </a:r>
            <a:r>
              <a:rPr lang="it-IT" sz="3200" dirty="0"/>
              <a:t> Lacoste)</a:t>
            </a:r>
            <a:br>
              <a:rPr lang="it-IT" sz="3200" dirty="0"/>
            </a:br>
            <a:endParaRPr lang="it-IT" sz="3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 NUMERI DEL MEDITERRANEO</a:t>
            </a:r>
          </a:p>
        </p:txBody>
      </p:sp>
      <p:sp>
        <p:nvSpPr>
          <p:cNvPr id="3" name="Segnaposto contenuto 2"/>
          <p:cNvSpPr>
            <a:spLocks noGrp="1"/>
          </p:cNvSpPr>
          <p:nvPr>
            <p:ph idx="1"/>
          </p:nvPr>
        </p:nvSpPr>
        <p:spPr/>
        <p:txBody>
          <a:bodyPr>
            <a:normAutofit lnSpcReduction="10000"/>
          </a:bodyPr>
          <a:lstStyle/>
          <a:p>
            <a:r>
              <a:rPr lang="it-IT" u="sng" dirty="0"/>
              <a:t>500 milioni </a:t>
            </a:r>
            <a:r>
              <a:rPr lang="it-IT" dirty="0"/>
              <a:t>di abitanti - </a:t>
            </a:r>
            <a:r>
              <a:rPr lang="it-IT" u="sng" dirty="0"/>
              <a:t>7%</a:t>
            </a:r>
            <a:r>
              <a:rPr lang="it-IT" dirty="0"/>
              <a:t> della popolazione mondiale di cui: </a:t>
            </a:r>
          </a:p>
          <a:p>
            <a:endParaRPr lang="it-IT" dirty="0"/>
          </a:p>
          <a:p>
            <a:pPr lvl="1"/>
            <a:r>
              <a:rPr lang="it-IT" dirty="0"/>
              <a:t>216 </a:t>
            </a:r>
            <a:r>
              <a:rPr lang="it-IT" dirty="0" err="1"/>
              <a:t>mln</a:t>
            </a:r>
            <a:r>
              <a:rPr lang="it-IT" dirty="0"/>
              <a:t> (45.5%) in 12 Stati europei</a:t>
            </a:r>
          </a:p>
          <a:p>
            <a:pPr lvl="1"/>
            <a:r>
              <a:rPr lang="it-IT" dirty="0"/>
              <a:t>112 </a:t>
            </a:r>
            <a:r>
              <a:rPr lang="it-IT" dirty="0" err="1"/>
              <a:t>mln</a:t>
            </a:r>
            <a:r>
              <a:rPr lang="it-IT" dirty="0"/>
              <a:t> (22.5%) in 5 Stati asiatici</a:t>
            </a:r>
          </a:p>
          <a:p>
            <a:pPr lvl="1"/>
            <a:r>
              <a:rPr lang="it-IT" dirty="0"/>
              <a:t>155 </a:t>
            </a:r>
            <a:r>
              <a:rPr lang="it-IT" dirty="0" err="1"/>
              <a:t>mln</a:t>
            </a:r>
            <a:r>
              <a:rPr lang="it-IT" dirty="0"/>
              <a:t> (32%) in 5 Stati africani</a:t>
            </a:r>
          </a:p>
          <a:p>
            <a:pPr lvl="1">
              <a:buNone/>
            </a:pPr>
            <a:endParaRPr lang="it-IT" dirty="0"/>
          </a:p>
          <a:p>
            <a:pPr lvl="1" algn="ctr">
              <a:buNone/>
            </a:pPr>
            <a:r>
              <a:rPr lang="it-IT" sz="3200" dirty="0"/>
              <a:t>Nei prossimi 20 anni la popolazione </a:t>
            </a:r>
          </a:p>
          <a:p>
            <a:pPr lvl="1" algn="ctr">
              <a:buNone/>
            </a:pPr>
            <a:r>
              <a:rPr lang="it-IT" sz="3200" dirty="0"/>
              <a:t>arriverà a </a:t>
            </a:r>
            <a:r>
              <a:rPr lang="it-IT" sz="3200" u="sng" dirty="0"/>
              <a:t>750 </a:t>
            </a:r>
            <a:r>
              <a:rPr lang="it-IT" sz="3200" u="sng" dirty="0" err="1"/>
              <a:t>mln</a:t>
            </a:r>
            <a:endParaRPr lang="it-IT" sz="3200" u="sng" dirty="0"/>
          </a:p>
          <a:p>
            <a:pPr lvl="1">
              <a:buNone/>
            </a:pPr>
            <a:endParaRPr lang="it-IT"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1"/>
          <p:cNvSpPr>
            <a:spLocks noGrp="1"/>
          </p:cNvSpPr>
          <p:nvPr>
            <p:ph idx="1"/>
          </p:nvPr>
        </p:nvSpPr>
        <p:spPr>
          <a:xfrm>
            <a:off x="457200" y="404664"/>
            <a:ext cx="8229600" cy="5721499"/>
          </a:xfrm>
        </p:spPr>
        <p:txBody>
          <a:bodyPr>
            <a:normAutofit fontScale="40000" lnSpcReduction="20000"/>
          </a:bodyPr>
          <a:lstStyle/>
          <a:p>
            <a:pPr>
              <a:buNone/>
            </a:pPr>
            <a:endParaRPr lang="it-IT" dirty="0"/>
          </a:p>
          <a:p>
            <a:pPr>
              <a:buNone/>
            </a:pPr>
            <a:r>
              <a:rPr lang="it-IT" sz="8000" dirty="0"/>
              <a:t>• 2.509.000 – la superficie, in km2</a:t>
            </a:r>
          </a:p>
          <a:p>
            <a:pPr>
              <a:buNone/>
            </a:pPr>
            <a:endParaRPr lang="it-IT" sz="5800" dirty="0"/>
          </a:p>
          <a:p>
            <a:pPr>
              <a:buNone/>
            </a:pPr>
            <a:r>
              <a:rPr lang="it-IT" sz="8000" dirty="0"/>
              <a:t>• 46.000 – la lunghezza delle coste in km</a:t>
            </a:r>
          </a:p>
          <a:p>
            <a:pPr>
              <a:buNone/>
            </a:pPr>
            <a:endParaRPr lang="it-IT" sz="5800" dirty="0"/>
          </a:p>
          <a:p>
            <a:pPr>
              <a:buNone/>
            </a:pPr>
            <a:r>
              <a:rPr lang="it-IT" sz="8000" dirty="0"/>
              <a:t>• 3 – i continenti prospicienti (Europa, Asia e Africa)</a:t>
            </a:r>
          </a:p>
          <a:p>
            <a:pPr>
              <a:buNone/>
            </a:pPr>
            <a:r>
              <a:rPr lang="it-IT" sz="5800" dirty="0"/>
              <a:t> </a:t>
            </a:r>
          </a:p>
          <a:p>
            <a:pPr>
              <a:buNone/>
            </a:pPr>
            <a:r>
              <a:rPr lang="it-IT" sz="8000" dirty="0"/>
              <a:t>• 20 – gli Stati che si affacciano sul Mediterraneo</a:t>
            </a:r>
          </a:p>
          <a:p>
            <a:pPr>
              <a:buNone/>
            </a:pPr>
            <a:r>
              <a:rPr lang="it-IT" sz="5800" dirty="0"/>
              <a:t> </a:t>
            </a:r>
          </a:p>
          <a:p>
            <a:pPr>
              <a:buNone/>
            </a:pPr>
            <a:r>
              <a:rPr lang="it-IT" sz="8000" dirty="0"/>
              <a:t>• 130 </a:t>
            </a:r>
            <a:r>
              <a:rPr lang="it-IT" sz="8000" dirty="0" err="1"/>
              <a:t>mln</a:t>
            </a:r>
            <a:r>
              <a:rPr lang="it-IT" sz="8000" dirty="0"/>
              <a:t> – gli abitanti delle coste (il 35% di quelli degli stati prospicienti)</a:t>
            </a:r>
          </a:p>
          <a:p>
            <a:pPr>
              <a:buNone/>
            </a:pPr>
            <a:r>
              <a:rPr lang="it-IT" sz="5800" dirty="0"/>
              <a:t> </a:t>
            </a:r>
          </a:p>
          <a:p>
            <a:pPr>
              <a:buNone/>
            </a:pPr>
            <a:endParaRPr lang="it-IT" sz="5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lnSpcReduction="10000"/>
          </a:bodyPr>
          <a:lstStyle/>
          <a:p>
            <a:pPr>
              <a:buNone/>
            </a:pPr>
            <a:r>
              <a:rPr lang="it-IT" dirty="0"/>
              <a:t>• 584 – le città che si affacciano sul mare</a:t>
            </a:r>
          </a:p>
          <a:p>
            <a:pPr>
              <a:buNone/>
            </a:pPr>
            <a:r>
              <a:rPr lang="it-IT" dirty="0"/>
              <a:t> </a:t>
            </a:r>
          </a:p>
          <a:p>
            <a:pPr>
              <a:buNone/>
            </a:pPr>
            <a:r>
              <a:rPr lang="it-IT" dirty="0"/>
              <a:t>• 750 – i porti turistici</a:t>
            </a:r>
          </a:p>
          <a:p>
            <a:pPr>
              <a:buNone/>
            </a:pPr>
            <a:r>
              <a:rPr lang="it-IT" dirty="0"/>
              <a:t> </a:t>
            </a:r>
          </a:p>
          <a:p>
            <a:pPr>
              <a:buNone/>
            </a:pPr>
            <a:r>
              <a:rPr lang="it-IT" dirty="0"/>
              <a:t>• 286 – i porti commerciali</a:t>
            </a:r>
          </a:p>
          <a:p>
            <a:pPr>
              <a:buNone/>
            </a:pPr>
            <a:r>
              <a:rPr lang="it-IT" dirty="0"/>
              <a:t> </a:t>
            </a:r>
          </a:p>
          <a:p>
            <a:pPr>
              <a:buNone/>
            </a:pPr>
            <a:r>
              <a:rPr lang="it-IT" dirty="0"/>
              <a:t>• 13 – gli impianti di produzione di gas lungo le coste</a:t>
            </a:r>
          </a:p>
          <a:p>
            <a:endParaRPr lang="it-IT"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fontScale="92500" lnSpcReduction="20000"/>
          </a:bodyPr>
          <a:lstStyle/>
          <a:p>
            <a:pPr>
              <a:buNone/>
            </a:pPr>
            <a:r>
              <a:rPr lang="it-IT" dirty="0"/>
              <a:t>• 200mila – le imbarcazioni di grandi dimensioni che ogni anno solcano il Mediterraneo</a:t>
            </a:r>
          </a:p>
          <a:p>
            <a:pPr>
              <a:buNone/>
            </a:pPr>
            <a:r>
              <a:rPr lang="it-IT" dirty="0"/>
              <a:t> </a:t>
            </a:r>
          </a:p>
          <a:p>
            <a:pPr>
              <a:buNone/>
            </a:pPr>
            <a:r>
              <a:rPr lang="it-IT" dirty="0"/>
              <a:t>• 2000 – i traghetti che navigano ogni giorno nel Mare Nostrum</a:t>
            </a:r>
          </a:p>
          <a:p>
            <a:pPr>
              <a:buNone/>
            </a:pPr>
            <a:r>
              <a:rPr lang="it-IT" dirty="0"/>
              <a:t> </a:t>
            </a:r>
          </a:p>
          <a:p>
            <a:pPr>
              <a:buNone/>
            </a:pPr>
            <a:r>
              <a:rPr lang="it-IT" dirty="0"/>
              <a:t>• 1500 - i cargo che lo solcano ogni giorno</a:t>
            </a:r>
          </a:p>
          <a:p>
            <a:endParaRPr lang="it-IT" dirty="0"/>
          </a:p>
          <a:p>
            <a:r>
              <a:rPr lang="it-IT" dirty="0"/>
              <a:t>2000 – le imbarcazioni commerciali che lo attraversano ogni giorno</a:t>
            </a:r>
          </a:p>
          <a:p>
            <a:endParaRPr lang="it-IT" dirty="0"/>
          </a:p>
          <a:p>
            <a:endParaRPr lang="it-IT"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descr="C:\Users\30484bartoloni\Desktop\piattaforme continentali di nazionalità.JPG"/>
          <p:cNvPicPr>
            <a:picLocks noGrp="1" noChangeAspect="1" noChangeArrowheads="1"/>
          </p:cNvPicPr>
          <p:nvPr>
            <p:ph idx="1"/>
          </p:nvPr>
        </p:nvPicPr>
        <p:blipFill>
          <a:blip r:embed="rId2" cstate="print"/>
          <a:srcRect/>
          <a:stretch>
            <a:fillRect/>
          </a:stretch>
        </p:blipFill>
        <p:spPr bwMode="auto">
          <a:xfrm>
            <a:off x="899592" y="692696"/>
            <a:ext cx="7646766" cy="5433467"/>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39552" y="692696"/>
            <a:ext cx="8147248" cy="5433467"/>
          </a:xfrm>
        </p:spPr>
        <p:txBody>
          <a:bodyPr>
            <a:normAutofit lnSpcReduction="10000"/>
          </a:bodyPr>
          <a:lstStyle/>
          <a:p>
            <a:pPr algn="ctr">
              <a:buNone/>
            </a:pPr>
            <a:r>
              <a:rPr lang="it-IT" dirty="0"/>
              <a:t>«La geopolitica è lo studio dei rapporti tra i dati naturali della geografia e la politica degli Stati». </a:t>
            </a:r>
          </a:p>
          <a:p>
            <a:pPr algn="ctr">
              <a:buNone/>
            </a:pPr>
            <a:r>
              <a:rPr lang="it-IT" dirty="0"/>
              <a:t>Robert (1965)</a:t>
            </a:r>
          </a:p>
          <a:p>
            <a:pPr algn="ctr">
              <a:buNone/>
            </a:pPr>
            <a:endParaRPr lang="it-IT" dirty="0"/>
          </a:p>
          <a:p>
            <a:pPr algn="ctr">
              <a:buNone/>
            </a:pPr>
            <a:r>
              <a:rPr lang="it-IT" dirty="0"/>
              <a:t>«La geopolitica è lo studio dei rapporti che uniscono gli Stati le loro politiche e le leggi di natura, queste ultime determinando le altre».</a:t>
            </a:r>
          </a:p>
          <a:p>
            <a:pPr algn="ctr">
              <a:buNone/>
            </a:pPr>
            <a:endParaRPr lang="it-IT" dirty="0"/>
          </a:p>
          <a:p>
            <a:pPr algn="ctr">
              <a:buNone/>
            </a:pPr>
            <a:r>
              <a:rPr lang="it-IT" dirty="0"/>
              <a:t>Grand </a:t>
            </a:r>
            <a:r>
              <a:rPr lang="it-IT" dirty="0" err="1"/>
              <a:t>Larousse</a:t>
            </a:r>
            <a:r>
              <a:rPr lang="it-IT" dirty="0"/>
              <a:t> </a:t>
            </a:r>
            <a:r>
              <a:rPr lang="it-IT" dirty="0" err="1"/>
              <a:t>Universel</a:t>
            </a:r>
            <a:r>
              <a:rPr lang="it-IT" dirty="0"/>
              <a:t> (1962)</a:t>
            </a:r>
          </a:p>
          <a:p>
            <a:pPr algn="ctr">
              <a:buNone/>
            </a:pPr>
            <a:endParaRPr lang="it-IT"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algn="ctr">
              <a:buNone/>
            </a:pPr>
            <a:r>
              <a:rPr lang="it-IT" dirty="0"/>
              <a:t>«La geopolitica è lo studio dei rapporti tra i fattori geografici e le azioni o le situazioni politiche» (...) Essa è stata «uno degli strumenti di propaganda politica dei teorici del Terzo Reich»</a:t>
            </a:r>
          </a:p>
          <a:p>
            <a:pPr algn="ctr">
              <a:buNone/>
            </a:pPr>
            <a:endParaRPr lang="it-IT" dirty="0"/>
          </a:p>
          <a:p>
            <a:pPr algn="ctr">
              <a:buNone/>
            </a:pPr>
            <a:r>
              <a:rPr lang="it-IT" dirty="0"/>
              <a:t>Pierre George (1979)</a:t>
            </a:r>
          </a:p>
          <a:p>
            <a:endParaRPr lang="it-IT"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pPr algn="ctr">
              <a:buNone/>
            </a:pPr>
            <a:r>
              <a:rPr lang="it-IT" dirty="0"/>
              <a:t>«La geopolitica sarà e deve essere la coscienza geografica dello Stato. Il suo oggetto è lo studio delle grandi connessioni vitali dell'uomo d'oggi nello spazio d'oggi e la sua finalità è il coordinamento dei fenomeni che legano lo Stato allo spazio». </a:t>
            </a:r>
          </a:p>
          <a:p>
            <a:pPr algn="ctr">
              <a:buNone/>
            </a:pPr>
            <a:endParaRPr lang="it-IT" dirty="0"/>
          </a:p>
          <a:p>
            <a:pPr algn="ctr">
              <a:buNone/>
            </a:pPr>
            <a:r>
              <a:rPr lang="it-IT" dirty="0"/>
              <a:t>Karl </a:t>
            </a:r>
            <a:r>
              <a:rPr lang="it-IT" dirty="0" err="1"/>
              <a:t>Haushofer</a:t>
            </a:r>
            <a:r>
              <a:rPr lang="it-IT" dirty="0"/>
              <a:t> (1920)</a:t>
            </a:r>
          </a:p>
          <a:p>
            <a:endParaRPr lang="it-IT"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1"/>
          <p:cNvSpPr>
            <a:spLocks noGrp="1"/>
          </p:cNvSpPr>
          <p:nvPr>
            <p:ph idx="1"/>
          </p:nvPr>
        </p:nvSpPr>
        <p:spPr/>
        <p:txBody>
          <a:bodyPr>
            <a:normAutofit fontScale="92500"/>
          </a:bodyPr>
          <a:lstStyle/>
          <a:p>
            <a:pPr algn="ctr">
              <a:buNone/>
            </a:pPr>
            <a:r>
              <a:rPr lang="it-IT" dirty="0"/>
              <a:t>«L'essenza della geopolitica è di studiare la relazione che esiste tra la politica internazionale di potenza e le caratteristiche corrispondenti della geografia (e specialmente) quelle su cui si sviluppano le fonti della potenza»</a:t>
            </a:r>
          </a:p>
          <a:p>
            <a:pPr algn="ctr">
              <a:buNone/>
            </a:pPr>
            <a:endParaRPr lang="it-IT" dirty="0"/>
          </a:p>
          <a:p>
            <a:pPr algn="ctr">
              <a:buNone/>
            </a:pPr>
            <a:r>
              <a:rPr lang="it-IT" dirty="0"/>
              <a:t>Saul Cohen in “</a:t>
            </a:r>
            <a:r>
              <a:rPr lang="it-IT" dirty="0" err="1"/>
              <a:t>Geography</a:t>
            </a:r>
            <a:r>
              <a:rPr lang="it-IT" dirty="0"/>
              <a:t> and </a:t>
            </a:r>
            <a:r>
              <a:rPr lang="it-IT" dirty="0" err="1"/>
              <a:t>Politics</a:t>
            </a:r>
            <a:r>
              <a:rPr lang="it-IT" dirty="0"/>
              <a:t> in a World </a:t>
            </a:r>
            <a:r>
              <a:rPr lang="it-IT" dirty="0" err="1"/>
              <a:t>Divided</a:t>
            </a:r>
            <a:r>
              <a:rPr lang="it-IT" dirty="0"/>
              <a:t>” (1963)</a:t>
            </a:r>
          </a:p>
          <a:p>
            <a:pPr algn="ctr">
              <a:buNone/>
            </a:pPr>
            <a:r>
              <a:rPr lang="it-IT" dirty="0"/>
              <a:t> </a:t>
            </a:r>
          </a:p>
          <a:p>
            <a:endParaRPr lang="it-IT"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algn="ctr">
              <a:buNone/>
            </a:pPr>
            <a:r>
              <a:rPr lang="it-IT" dirty="0"/>
              <a:t>«La geopolitica è la rappresentazione cartografica delle relazioni tra le potenze principali in contrapposizione fra loro». </a:t>
            </a:r>
          </a:p>
          <a:p>
            <a:pPr algn="ctr">
              <a:buNone/>
            </a:pPr>
            <a:endParaRPr lang="it-IT" dirty="0"/>
          </a:p>
          <a:p>
            <a:pPr algn="ctr">
              <a:buNone/>
            </a:pPr>
            <a:r>
              <a:rPr lang="it-IT" dirty="0"/>
              <a:t>Per Robert E. </a:t>
            </a:r>
            <a:r>
              <a:rPr lang="it-IT" dirty="0" err="1"/>
              <a:t>Harkavy</a:t>
            </a:r>
            <a:r>
              <a:rPr lang="it-IT" dirty="0"/>
              <a:t>, in Great </a:t>
            </a:r>
            <a:r>
              <a:rPr lang="it-IT" dirty="0" err="1"/>
              <a:t>Power</a:t>
            </a:r>
            <a:r>
              <a:rPr lang="it-IT" dirty="0"/>
              <a:t> </a:t>
            </a:r>
            <a:r>
              <a:rPr lang="it-IT" dirty="0" err="1"/>
              <a:t>Competition</a:t>
            </a:r>
            <a:r>
              <a:rPr lang="it-IT" dirty="0"/>
              <a:t> </a:t>
            </a:r>
            <a:r>
              <a:rPr lang="it-IT" dirty="0" err="1"/>
              <a:t>for</a:t>
            </a:r>
            <a:r>
              <a:rPr lang="it-IT" dirty="0"/>
              <a:t> </a:t>
            </a:r>
            <a:r>
              <a:rPr lang="it-IT" dirty="0" err="1"/>
              <a:t>Overseas</a:t>
            </a:r>
            <a:r>
              <a:rPr lang="it-IT" dirty="0"/>
              <a:t> </a:t>
            </a:r>
            <a:r>
              <a:rPr lang="it-IT" dirty="0" err="1"/>
              <a:t>Bases</a:t>
            </a:r>
            <a:r>
              <a:rPr lang="it-IT" dirty="0"/>
              <a:t>: </a:t>
            </a:r>
            <a:r>
              <a:rPr lang="it-IT" dirty="0" err="1"/>
              <a:t>Geopolitics</a:t>
            </a:r>
            <a:r>
              <a:rPr lang="it-IT" dirty="0"/>
              <a:t> </a:t>
            </a:r>
            <a:r>
              <a:rPr lang="it-IT" dirty="0" err="1"/>
              <a:t>of</a:t>
            </a:r>
            <a:r>
              <a:rPr lang="it-IT" dirty="0"/>
              <a:t> Access </a:t>
            </a:r>
            <a:r>
              <a:rPr lang="it-IT" dirty="0" err="1"/>
              <a:t>Diplomacy</a:t>
            </a:r>
            <a:r>
              <a:rPr lang="it-IT" dirty="0"/>
              <a:t> (1983)</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1"/>
          <p:cNvSpPr>
            <a:spLocks noGrp="1"/>
          </p:cNvSpPr>
          <p:nvPr>
            <p:ph idx="1"/>
          </p:nvPr>
        </p:nvSpPr>
        <p:spPr/>
        <p:txBody>
          <a:bodyPr/>
          <a:lstStyle/>
          <a:p>
            <a:pPr algn="ctr">
              <a:buNone/>
            </a:pPr>
            <a:r>
              <a:rPr lang="it-IT" dirty="0"/>
              <a:t>«La geopolitica è l'applicazione delle conoscenze geografiche agli affari mondiali». </a:t>
            </a:r>
          </a:p>
          <a:p>
            <a:pPr algn="ctr">
              <a:buNone/>
            </a:pPr>
            <a:endParaRPr lang="it-IT" dirty="0"/>
          </a:p>
          <a:p>
            <a:pPr algn="ctr">
              <a:buNone/>
            </a:pPr>
            <a:r>
              <a:rPr lang="it-IT" dirty="0"/>
              <a:t>William T. Fox in un colloquio organizzato a Bruxelles dalla Nato nel 1983</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algn="ctr">
              <a:buNone/>
            </a:pPr>
            <a:r>
              <a:rPr lang="it-IT" dirty="0"/>
              <a:t>«La geopolitica è lo studio delle relazioni che esistono tra la condotta di una politica di potenza sviluppata sul piano internazionale e il quadro geografico in cui essa si esercita».</a:t>
            </a:r>
          </a:p>
          <a:p>
            <a:pPr algn="ctr">
              <a:buNone/>
            </a:pPr>
            <a:endParaRPr lang="it-IT" dirty="0"/>
          </a:p>
          <a:p>
            <a:pPr algn="ctr">
              <a:buNone/>
            </a:pPr>
            <a:r>
              <a:rPr lang="it-IT" dirty="0"/>
              <a:t>Pierre </a:t>
            </a:r>
            <a:r>
              <a:rPr lang="it-IT" dirty="0" err="1"/>
              <a:t>Gallois</a:t>
            </a:r>
            <a:r>
              <a:rPr lang="it-IT" dirty="0"/>
              <a:t>, autore di “</a:t>
            </a:r>
            <a:r>
              <a:rPr lang="it-IT" dirty="0" err="1"/>
              <a:t>Géopolitique</a:t>
            </a:r>
            <a:r>
              <a:rPr lang="it-IT" dirty="0"/>
              <a:t>: </a:t>
            </a:r>
            <a:r>
              <a:rPr lang="it-IT" dirty="0" err="1"/>
              <a:t>les</a:t>
            </a:r>
            <a:r>
              <a:rPr lang="it-IT" dirty="0"/>
              <a:t> </a:t>
            </a:r>
            <a:r>
              <a:rPr lang="it-IT" dirty="0" err="1"/>
              <a:t>voies</a:t>
            </a:r>
            <a:r>
              <a:rPr lang="it-IT" dirty="0"/>
              <a:t> de la </a:t>
            </a:r>
            <a:r>
              <a:rPr lang="it-IT" dirty="0" err="1"/>
              <a:t>puissance</a:t>
            </a:r>
            <a:r>
              <a:rPr lang="it-IT" dirty="0"/>
              <a:t>” (1990)</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1"/>
          <p:cNvSpPr>
            <a:spLocks noGrp="1"/>
          </p:cNvSpPr>
          <p:nvPr>
            <p:ph idx="1"/>
          </p:nvPr>
        </p:nvSpPr>
        <p:spPr/>
        <p:txBody>
          <a:bodyPr>
            <a:normAutofit/>
          </a:bodyPr>
          <a:lstStyle/>
          <a:p>
            <a:pPr algn="ctr">
              <a:buNone/>
            </a:pPr>
            <a:r>
              <a:rPr lang="it-IT" dirty="0"/>
              <a:t>«La geopolitica è un metodo globale di analisi geografica di situazioni sociopolitiche concrete prese in esame in tanto in quanto esse sono localizzate, e delle rappresentazioni abituali che le descrivono». </a:t>
            </a:r>
          </a:p>
          <a:p>
            <a:pPr algn="ctr">
              <a:buNone/>
            </a:pPr>
            <a:endParaRPr lang="it-IT" u="sng" dirty="0"/>
          </a:p>
          <a:p>
            <a:pPr algn="ctr">
              <a:buNone/>
            </a:pPr>
            <a:r>
              <a:rPr lang="it-IT" dirty="0"/>
              <a:t>Michel </a:t>
            </a:r>
            <a:r>
              <a:rPr lang="it-IT" dirty="0" err="1"/>
              <a:t>Foucher</a:t>
            </a:r>
            <a:r>
              <a:rPr lang="it-IT" dirty="0"/>
              <a:t> nel libro “</a:t>
            </a:r>
            <a:r>
              <a:rPr lang="it-IT" dirty="0" err="1"/>
              <a:t>Fronts</a:t>
            </a:r>
            <a:r>
              <a:rPr lang="it-IT" dirty="0"/>
              <a:t> </a:t>
            </a:r>
            <a:r>
              <a:rPr lang="it-IT" dirty="0" err="1"/>
              <a:t>et</a:t>
            </a:r>
            <a:r>
              <a:rPr lang="it-IT" dirty="0"/>
              <a:t> </a:t>
            </a:r>
            <a:r>
              <a:rPr lang="it-IT" dirty="0" err="1"/>
              <a:t>Frontières</a:t>
            </a:r>
            <a:r>
              <a:rPr lang="it-IT" dirty="0"/>
              <a:t>” (1991)</a:t>
            </a:r>
          </a:p>
        </p:txBody>
      </p:sp>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612</Words>
  <Application>Microsoft Office PowerPoint</Application>
  <PresentationFormat>Presentazione su schermo (4:3)</PresentationFormat>
  <Paragraphs>63</Paragraphs>
  <Slides>14</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14</vt:i4>
      </vt:variant>
    </vt:vector>
  </HeadingPairs>
  <TitlesOfParts>
    <vt:vector size="17" baseType="lpstr">
      <vt:lpstr>Arial</vt:lpstr>
      <vt:lpstr>Calibri</vt:lpstr>
      <vt:lpstr>Tema di Office</vt:lpstr>
      <vt:lpstr>"Viene considerata geopolitica quella situazione nella quale due o più attori politici si contendono un territorio. In questo contendere, le popolazioni che abitano il territorio conteso devono essere coinvolte in questo conflitto, attraverso l’uso degli strumenti di comunicazione di massa".   (Yves Lacoste)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I NUMERI DEL MEDITERRANEO</vt:lpstr>
      <vt:lpstr>Presentazione standard di PowerPoint</vt:lpstr>
      <vt:lpstr>Presentazione standard di PowerPoint</vt:lpstr>
      <vt:lpstr>Presentazione standard di PowerPoint</vt:lpstr>
      <vt:lpstr>Presentazione standard di PowerPoint</vt:lpstr>
    </vt:vector>
  </TitlesOfParts>
  <Company>Senato della Repubblica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"Viene considerata geopolitica quella situazione nella quale due o più attori politici si contendono un territorio. In questo contendere, le popolazioni che abitano il territorio conteso devono essere coinvolte in questo conflitto, attraverso l’uso degli strumenti di comunicazione di massa".   (Yves Lacoste)</dc:title>
  <dc:creator>Maria Carolina Bartoloni</dc:creator>
  <cp:lastModifiedBy>franc.accardo@gmail.com</cp:lastModifiedBy>
  <cp:revision>19</cp:revision>
  <dcterms:created xsi:type="dcterms:W3CDTF">2016-10-10T11:13:21Z</dcterms:created>
  <dcterms:modified xsi:type="dcterms:W3CDTF">2022-10-16T14:18:51Z</dcterms:modified>
</cp:coreProperties>
</file>